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7"/>
  </p:notesMasterIdLst>
  <p:sldIdLst>
    <p:sldId id="301" r:id="rId2"/>
    <p:sldId id="302" r:id="rId3"/>
    <p:sldId id="261" r:id="rId4"/>
    <p:sldId id="303" r:id="rId5"/>
    <p:sldId id="304" r:id="rId6"/>
    <p:sldId id="305" r:id="rId7"/>
    <p:sldId id="306" r:id="rId8"/>
    <p:sldId id="289" r:id="rId9"/>
    <p:sldId id="307" r:id="rId10"/>
    <p:sldId id="309" r:id="rId11"/>
    <p:sldId id="310" r:id="rId12"/>
    <p:sldId id="311" r:id="rId13"/>
    <p:sldId id="312" r:id="rId14"/>
    <p:sldId id="313" r:id="rId15"/>
    <p:sldId id="314" r:id="rId16"/>
    <p:sldId id="315" r:id="rId17"/>
    <p:sldId id="316" r:id="rId18"/>
    <p:sldId id="317" r:id="rId19"/>
    <p:sldId id="318" r:id="rId20"/>
    <p:sldId id="319" r:id="rId21"/>
    <p:sldId id="322" r:id="rId22"/>
    <p:sldId id="320" r:id="rId23"/>
    <p:sldId id="256" r:id="rId24"/>
    <p:sldId id="257" r:id="rId25"/>
    <p:sldId id="285" r:id="rId26"/>
    <p:sldId id="286" r:id="rId27"/>
    <p:sldId id="287" r:id="rId28"/>
    <p:sldId id="259" r:id="rId29"/>
    <p:sldId id="260" r:id="rId30"/>
    <p:sldId id="288" r:id="rId31"/>
    <p:sldId id="291" r:id="rId32"/>
    <p:sldId id="290" r:id="rId33"/>
    <p:sldId id="292" r:id="rId34"/>
    <p:sldId id="293" r:id="rId35"/>
    <p:sldId id="294" r:id="rId36"/>
    <p:sldId id="295" r:id="rId37"/>
    <p:sldId id="296" r:id="rId38"/>
    <p:sldId id="297" r:id="rId39"/>
    <p:sldId id="321" r:id="rId40"/>
    <p:sldId id="298" r:id="rId41"/>
    <p:sldId id="299" r:id="rId42"/>
    <p:sldId id="300" r:id="rId43"/>
    <p:sldId id="262" r:id="rId44"/>
    <p:sldId id="279" r:id="rId45"/>
    <p:sldId id="266" r:id="rId46"/>
  </p:sldIdLst>
  <p:sldSz cx="9144000" cy="5143500" type="screen16x9"/>
  <p:notesSz cx="6858000" cy="9144000"/>
  <p:embeddedFontLst>
    <p:embeddedFont>
      <p:font typeface="Titillium Web" panose="020B0604020202020204" charset="0"/>
      <p:regular r:id="rId48"/>
      <p:bold r:id="rId49"/>
      <p:italic r:id="rId50"/>
      <p:boldItalic r:id="rId51"/>
    </p:embeddedFont>
    <p:embeddedFont>
      <p:font typeface="Titillium Web Light"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648501-1063-441F-9EC4-8EE237E2E617}">
  <a:tblStyle styleId="{FD648501-1063-441F-9EC4-8EE237E2E61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74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34228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318775" y="1036050"/>
            <a:ext cx="5163900" cy="3660900"/>
          </a:xfrm>
          <a:prstGeom prst="rect">
            <a:avLst/>
          </a:prstGeom>
        </p:spPr>
        <p:txBody>
          <a:bodyPr spcFirstLastPara="1" wrap="square" lIns="0" tIns="0" rIns="0" bIns="0" anchor="t" anchorCtr="0">
            <a:noAutofit/>
          </a:bodyPr>
          <a:lstStyle>
            <a:lvl1pPr marL="457200" lvl="0" indent="-444500" rtl="0">
              <a:spcBef>
                <a:spcPts val="600"/>
              </a:spcBef>
              <a:spcAft>
                <a:spcPts val="0"/>
              </a:spcAft>
              <a:buSzPts val="3400"/>
              <a:buChar char="▰"/>
              <a:defRPr sz="3400"/>
            </a:lvl1pPr>
            <a:lvl2pPr marL="914400" lvl="1" indent="-444500" rtl="0">
              <a:spcBef>
                <a:spcPts val="0"/>
              </a:spcBef>
              <a:spcAft>
                <a:spcPts val="0"/>
              </a:spcAft>
              <a:buSzPts val="3400"/>
              <a:buChar char="○"/>
              <a:defRPr sz="3400"/>
            </a:lvl2pPr>
            <a:lvl3pPr marL="1371600" lvl="2" indent="-444500" rtl="0">
              <a:spcBef>
                <a:spcPts val="0"/>
              </a:spcBef>
              <a:spcAft>
                <a:spcPts val="0"/>
              </a:spcAft>
              <a:buSzPts val="3400"/>
              <a:buChar char="■"/>
              <a:defRPr sz="3400"/>
            </a:lvl3pPr>
            <a:lvl4pPr marL="1828800" lvl="3" indent="-444500" rtl="0">
              <a:spcBef>
                <a:spcPts val="0"/>
              </a:spcBef>
              <a:spcAft>
                <a:spcPts val="0"/>
              </a:spcAft>
              <a:buSzPts val="3400"/>
              <a:buChar char="●"/>
              <a:defRPr sz="3400"/>
            </a:lvl4pPr>
            <a:lvl5pPr marL="2286000" lvl="4" indent="-444500" rtl="0">
              <a:spcBef>
                <a:spcPts val="0"/>
              </a:spcBef>
              <a:spcAft>
                <a:spcPts val="0"/>
              </a:spcAft>
              <a:buSzPts val="3400"/>
              <a:buChar char="○"/>
              <a:defRPr sz="3400"/>
            </a:lvl5pPr>
            <a:lvl6pPr marL="2743200" lvl="5" indent="-444500" rtl="0">
              <a:spcBef>
                <a:spcPts val="0"/>
              </a:spcBef>
              <a:spcAft>
                <a:spcPts val="0"/>
              </a:spcAft>
              <a:buSzPts val="3400"/>
              <a:buChar char="■"/>
              <a:defRPr sz="3400"/>
            </a:lvl6pPr>
            <a:lvl7pPr marL="3200400" lvl="6" indent="-444500" rtl="0">
              <a:spcBef>
                <a:spcPts val="0"/>
              </a:spcBef>
              <a:spcAft>
                <a:spcPts val="0"/>
              </a:spcAft>
              <a:buSzPts val="3400"/>
              <a:buChar char="●"/>
              <a:defRPr sz="3400"/>
            </a:lvl7pPr>
            <a:lvl8pPr marL="3657600" lvl="7" indent="-444500" rtl="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19" name="Google Shape;19;p4"/>
          <p:cNvSpPr txBox="1"/>
          <p:nvPr/>
        </p:nvSpPr>
        <p:spPr>
          <a:xfrm>
            <a:off x="604350" y="627175"/>
            <a:ext cx="870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7DFFB1"/>
                </a:solidFill>
                <a:latin typeface="Titillium Web"/>
                <a:ea typeface="Titillium Web"/>
                <a:cs typeface="Titillium Web"/>
                <a:sym typeface="Titillium Web"/>
              </a:rPr>
              <a:t>“</a:t>
            </a:r>
            <a:endParaRPr sz="9600" b="1">
              <a:solidFill>
                <a:srgbClr val="7DFFB1"/>
              </a:solidFill>
              <a:latin typeface="Titillium Web"/>
              <a:ea typeface="Titillium Web"/>
              <a:cs typeface="Titillium Web"/>
              <a:sym typeface="Titillium Web"/>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0"/>
            <a:ext cx="60255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46" name="Google Shape;46;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800" dirty="0"/>
              <a:t>Feature Extraction and Classification using Topological Data Analysis</a:t>
            </a:r>
          </a:p>
        </p:txBody>
      </p:sp>
      <p:pic>
        <p:nvPicPr>
          <p:cNvPr id="3" name="Picture 2"/>
          <p:cNvPicPr>
            <a:picLocks noChangeAspect="1"/>
          </p:cNvPicPr>
          <p:nvPr/>
        </p:nvPicPr>
        <p:blipFill>
          <a:blip r:embed="rId2"/>
          <a:stretch>
            <a:fillRect/>
          </a:stretch>
        </p:blipFill>
        <p:spPr>
          <a:xfrm>
            <a:off x="4226727" y="3636290"/>
            <a:ext cx="5041829" cy="1213209"/>
          </a:xfrm>
          <a:prstGeom prst="rect">
            <a:avLst/>
          </a:prstGeom>
        </p:spPr>
      </p:pic>
    </p:spTree>
    <p:extLst>
      <p:ext uri="{BB962C8B-B14F-4D97-AF65-F5344CB8AC3E}">
        <p14:creationId xmlns:p14="http://schemas.microsoft.com/office/powerpoint/2010/main" val="21862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Rips Filtration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2050" name="Picture 2" descr="https://lh4.googleusercontent.com/nMD3mANspMhRPiC6rjTIy-GB-nh-YRK2sWTZHqxsVbcnnvPvNl5gk1g7U6Ea_QvLHKxzBa2CEiQhZspguoFKPAjwI-Y_HqkH0rsvOfeKYB531DY8owNH-kEtb7He_wy5WScRXG8velQ"/>
          <p:cNvPicPr>
            <a:picLocks noChangeAspect="1" noChangeArrowheads="1"/>
          </p:cNvPicPr>
          <p:nvPr/>
        </p:nvPicPr>
        <p:blipFill rotWithShape="1">
          <a:blip r:embed="rId2">
            <a:extLst>
              <a:ext uri="{28A0092B-C50C-407E-A947-70E740481C1C}">
                <a14:useLocalDpi xmlns:a14="http://schemas.microsoft.com/office/drawing/2010/main" val="0"/>
              </a:ext>
            </a:extLst>
          </a:blip>
          <a:srcRect l="1" t="2320" r="40"/>
          <a:stretch/>
        </p:blipFill>
        <p:spPr bwMode="auto">
          <a:xfrm>
            <a:off x="1347449" y="1671145"/>
            <a:ext cx="6636210" cy="2940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90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Rips Filtration</a:t>
            </a:r>
          </a:p>
        </p:txBody>
      </p:sp>
      <p:sp>
        <p:nvSpPr>
          <p:cNvPr id="3" name="Text Placeholder 2"/>
          <p:cNvSpPr>
            <a:spLocks noGrp="1"/>
          </p:cNvSpPr>
          <p:nvPr>
            <p:ph type="body" idx="1"/>
          </p:nvPr>
        </p:nvSpPr>
        <p:spPr/>
        <p:txBody>
          <a:bodyPr/>
          <a:lstStyle/>
          <a:p>
            <a:pPr fontAlgn="base"/>
            <a:r>
              <a:rPr lang="en-US" dirty="0"/>
              <a:t>We have to ensure the holes that are made is significant. Not a noise for a particular d.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098" name="Picture 2" descr="https://lh3.googleusercontent.com/Wy63N4NI8sCz8IhupUQBHF6pHnd7scA3yHbJGdZYxuO_IOf2-oNQ-__y6sWZAUbgUYAqlzx0b1oCBj751Fx5E6xCZmTsiZCnaUh4g5KdXgq3UGaSuVSnj_2kvQ1fUK_bBS5V9SO45C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373" y="2478339"/>
            <a:ext cx="3865327" cy="24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299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Rips Filtration</a:t>
            </a:r>
          </a:p>
        </p:txBody>
      </p:sp>
      <p:sp>
        <p:nvSpPr>
          <p:cNvPr id="3" name="Text Placeholder 2"/>
          <p:cNvSpPr>
            <a:spLocks noGrp="1"/>
          </p:cNvSpPr>
          <p:nvPr>
            <p:ph type="body" idx="1"/>
          </p:nvPr>
        </p:nvSpPr>
        <p:spPr/>
        <p:txBody>
          <a:bodyPr/>
          <a:lstStyle/>
          <a:p>
            <a:r>
              <a:rPr lang="en-IN" dirty="0"/>
              <a:t>If d is too large, we get a giant simplex.(Trivial homology)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122" name="Picture 2" descr="https://lh3.googleusercontent.com/NSz-AtvfStGso7j1mmakBlh1ZdYW1TTUH4R1zv08gAmd4lphrEuTJpDhZI6ZybUApp7mXjOx6_nhzxr6a4Xlqbm-R30JfMR_PaZpW0y4lO-KdsSreKNgoayt88clJD78MViLEkIoQm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235" y="2427932"/>
            <a:ext cx="4628449" cy="241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98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Persistence of features</a:t>
            </a:r>
          </a:p>
        </p:txBody>
      </p:sp>
      <p:sp>
        <p:nvSpPr>
          <p:cNvPr id="3" name="Text Placeholder 2"/>
          <p:cNvSpPr>
            <a:spLocks noGrp="1"/>
          </p:cNvSpPr>
          <p:nvPr>
            <p:ph type="body" idx="1"/>
          </p:nvPr>
        </p:nvSpPr>
        <p:spPr/>
        <p:txBody>
          <a:bodyPr/>
          <a:lstStyle/>
          <a:p>
            <a:pPr fontAlgn="base"/>
            <a:r>
              <a:rPr lang="en-US" sz="1800" dirty="0"/>
              <a:t>Each hole appears at a particular value of d and disappears at another value of d.</a:t>
            </a:r>
          </a:p>
          <a:p>
            <a:r>
              <a:rPr lang="en-US" sz="1800" dirty="0"/>
              <a:t>We can represent the persistence of this hole as a pair (d1,d2).</a:t>
            </a:r>
          </a:p>
          <a:p>
            <a:r>
              <a:rPr lang="en-US" sz="1800" dirty="0"/>
              <a:t>We visualize this pair as a bar from d1 to d2.</a:t>
            </a:r>
          </a:p>
          <a:p>
            <a:r>
              <a:rPr lang="en-US" sz="1800" dirty="0"/>
              <a:t>The collection of bars creates a bar graph.</a:t>
            </a:r>
            <a:br>
              <a:rPr lang="en-US" dirty="0"/>
            </a:b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6146" name="Picture 2" descr="https://lh5.googleusercontent.com/evotO1bz6OOCZEI6HBAk-S_8QqGQriHPlEFHQzCNWPU6jHAK-JeMzTDbe12wlkuwCNMaZgboKF5ldoMyvk0D_u3stRaSz9PcnxWgRyVFWkymtBKQv42pTh5cP-pxcgrmV_Q7yhQuL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683" y="1034545"/>
            <a:ext cx="1782901" cy="35879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4.googleusercontent.com/q9ChZ1Vi2w7yGftspxwCOX75yvYV8u9Nq0OhzF68a6JEE3QBRhRMPZp19z7NUkDg9RpuItzjccGJPBOZOfkBOgviWgRbqIpc6SeivzI2Q8WQSC9XQilxBZCGnBrrr9fkdYVhZ2Gr0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491" y="3783253"/>
            <a:ext cx="34575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09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Persistence of features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7170" name="Picture 2" descr="https://lh6.googleusercontent.com/UJxBDMxPpMelvpxDwC4gtO0raYQ7k0HWCyr1ItcPF_6L7Zff_knXy5cI06zF4hh5CAZt4vw5lAud0kZJBg1aeM6t06xVmH6tydtDQnDVnpTWp_swttNh2km1CUwtAgKzPjqa8mcMo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781" y="1410826"/>
            <a:ext cx="5719730" cy="353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19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800" dirty="0"/>
              <a:t>Topological Approach for Protein Classification</a:t>
            </a:r>
          </a:p>
        </p:txBody>
      </p:sp>
      <p:sp>
        <p:nvSpPr>
          <p:cNvPr id="3" name="TextBox 2"/>
          <p:cNvSpPr txBox="1"/>
          <p:nvPr/>
        </p:nvSpPr>
        <p:spPr>
          <a:xfrm>
            <a:off x="685800" y="3058510"/>
            <a:ext cx="4682692" cy="307777"/>
          </a:xfrm>
          <a:prstGeom prst="rect">
            <a:avLst/>
          </a:prstGeom>
          <a:noFill/>
        </p:spPr>
        <p:txBody>
          <a:bodyPr wrap="none" rtlCol="0">
            <a:spAutoFit/>
          </a:bodyPr>
          <a:lstStyle/>
          <a:p>
            <a:r>
              <a:rPr lang="en-IN" i="1" dirty="0">
                <a:solidFill>
                  <a:schemeClr val="bg1"/>
                </a:solidFill>
              </a:rPr>
              <a:t>Influenza Chimeric Channel interaction with Rimantadine</a:t>
            </a:r>
            <a:endParaRPr lang="en-IN" dirty="0">
              <a:solidFill>
                <a:schemeClr val="bg1"/>
              </a:solidFill>
            </a:endParaRPr>
          </a:p>
        </p:txBody>
      </p:sp>
      <p:pic>
        <p:nvPicPr>
          <p:cNvPr id="8196" name="Picture 4" descr="Protein Dhh Pdb 2wfq - Sonic Hedgehog Protein Structure, HD P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0615" y="2333296"/>
            <a:ext cx="2500410" cy="250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430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3373" y="479772"/>
            <a:ext cx="5696313" cy="3148605"/>
          </a:xfrm>
        </p:spPr>
        <p:txBody>
          <a:bodyPr/>
          <a:lstStyle/>
          <a:p>
            <a:r>
              <a:rPr lang="en-US" sz="1600" dirty="0"/>
              <a:t>Molecular topological fingerprint (MTF)  to reveal topology-function relationships in protein folding and protein flexibility. The objective of the present work is to explore the utility of MTFs for protein classification and analysis.</a:t>
            </a:r>
          </a:p>
          <a:p>
            <a:r>
              <a:rPr lang="en-US" sz="1600" dirty="0"/>
              <a:t>In many biological processes, protein may bind to other molecules.</a:t>
            </a:r>
          </a:p>
          <a:p>
            <a:r>
              <a:rPr lang="en-US" sz="1600" dirty="0"/>
              <a:t>After binding to other molecule, a protein usually experiences a structure change at the binding site.</a:t>
            </a:r>
          </a:p>
          <a:p>
            <a:r>
              <a:rPr lang="en-US" sz="1600" dirty="0"/>
              <a:t>We test our method for distinguishing proteins without drug use.</a:t>
            </a:r>
            <a:endParaRPr lang="en-IN"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p:cNvPicPr>
            <a:picLocks noChangeAspect="1"/>
          </p:cNvPicPr>
          <p:nvPr/>
        </p:nvPicPr>
        <p:blipFill>
          <a:blip r:embed="rId2"/>
          <a:stretch>
            <a:fillRect/>
          </a:stretch>
        </p:blipFill>
        <p:spPr>
          <a:xfrm>
            <a:off x="2754713" y="3481025"/>
            <a:ext cx="4264013" cy="1466821"/>
          </a:xfrm>
          <a:prstGeom prst="rect">
            <a:avLst/>
          </a:prstGeom>
        </p:spPr>
      </p:pic>
    </p:spTree>
    <p:extLst>
      <p:ext uri="{BB962C8B-B14F-4D97-AF65-F5344CB8AC3E}">
        <p14:creationId xmlns:p14="http://schemas.microsoft.com/office/powerpoint/2010/main" val="769755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Biology</a:t>
            </a:r>
          </a:p>
        </p:txBody>
      </p:sp>
      <p:sp>
        <p:nvSpPr>
          <p:cNvPr id="3" name="Text Placeholder 2"/>
          <p:cNvSpPr>
            <a:spLocks noGrp="1"/>
          </p:cNvSpPr>
          <p:nvPr>
            <p:ph type="body" idx="1"/>
          </p:nvPr>
        </p:nvSpPr>
        <p:spPr/>
        <p:txBody>
          <a:bodyPr/>
          <a:lstStyle/>
          <a:p>
            <a:r>
              <a:rPr lang="en-US" sz="1600" dirty="0"/>
              <a:t>We use M2 channel, which is a transmembrane protein found in influenza A virus.</a:t>
            </a:r>
          </a:p>
          <a:p>
            <a:r>
              <a:rPr lang="en-IN" sz="1600" dirty="0"/>
              <a:t>M2 channel plays a vital role in viral replication.</a:t>
            </a:r>
          </a:p>
          <a:p>
            <a:r>
              <a:rPr lang="en-US" sz="1600" dirty="0"/>
              <a:t>Therefore, it is used a target for the anti-influenza drugs.</a:t>
            </a:r>
          </a:p>
          <a:p>
            <a:r>
              <a:rPr lang="en-US" sz="1600" dirty="0"/>
              <a:t>The drug binding creates a topological change to the M2 channel in the conventional sense. Such a change is recorded in our MTFs and utilized for protein classification.</a:t>
            </a:r>
          </a:p>
          <a:p>
            <a:r>
              <a:rPr lang="en-US" sz="1600" dirty="0"/>
              <a:t>Rimantadine drug is tested as an anti-influenza drug</a:t>
            </a:r>
          </a:p>
          <a:p>
            <a:endParaRPr lang="en-IN"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6867854" y="2710978"/>
            <a:ext cx="1714500" cy="2143125"/>
          </a:xfrm>
          <a:prstGeom prst="rect">
            <a:avLst/>
          </a:prstGeom>
        </p:spPr>
      </p:pic>
    </p:spTree>
    <p:extLst>
      <p:ext uri="{BB962C8B-B14F-4D97-AF65-F5344CB8AC3E}">
        <p14:creationId xmlns:p14="http://schemas.microsoft.com/office/powerpoint/2010/main" val="4127321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a:t>
            </a:r>
          </a:p>
        </p:txBody>
      </p:sp>
      <p:sp>
        <p:nvSpPr>
          <p:cNvPr id="3" name="Text Placeholder 2"/>
          <p:cNvSpPr>
            <a:spLocks noGrp="1"/>
          </p:cNvSpPr>
          <p:nvPr>
            <p:ph type="body" idx="1"/>
          </p:nvPr>
        </p:nvSpPr>
        <p:spPr/>
        <p:txBody>
          <a:bodyPr/>
          <a:lstStyle/>
          <a:p>
            <a:r>
              <a:rPr lang="en-US" sz="1800" dirty="0"/>
              <a:t>A protein structure can be represented as point cloud in three dimension for atoms or graph with edges corresponding to different types of chemical bonds. This geometric nature of protein structures allows the application of persistent homology.</a:t>
            </a:r>
          </a:p>
          <a:p>
            <a:r>
              <a:rPr lang="en-US" sz="1800" dirty="0"/>
              <a:t>We use </a:t>
            </a:r>
            <a:r>
              <a:rPr lang="en-US" sz="1800" dirty="0" err="1"/>
              <a:t>Rips,Alpha</a:t>
            </a:r>
            <a:r>
              <a:rPr lang="en-US" sz="1800" dirty="0"/>
              <a:t> and DTM filtration to extract</a:t>
            </a:r>
          </a:p>
          <a:p>
            <a:pPr marL="76200" indent="0">
              <a:buNone/>
            </a:pPr>
            <a:r>
              <a:rPr lang="en-US" sz="1800" dirty="0"/>
              <a:t>Topological features.</a:t>
            </a:r>
          </a:p>
          <a:p>
            <a:r>
              <a:rPr lang="en-US" sz="1800" dirty="0"/>
              <a:t>Essentially, we construct feature vectors by using MTFs.</a:t>
            </a:r>
          </a:p>
          <a:p>
            <a:r>
              <a:rPr lang="en-US" sz="1800" dirty="0"/>
              <a:t>We utilize the decision tree algorithm, which is known for its robustness and high accuracy</a:t>
            </a:r>
            <a:endParaRPr lang="en-IN"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 name="Picture 8">
            <a:extLst>
              <a:ext uri="{FF2B5EF4-FFF2-40B4-BE49-F238E27FC236}">
                <a16:creationId xmlns:a16="http://schemas.microsoft.com/office/drawing/2014/main" id="{23A70758-4004-4816-8D9D-6D55760B1CBE}"/>
              </a:ext>
            </a:extLst>
          </p:cNvPr>
          <p:cNvPicPr>
            <a:picLocks noChangeAspect="1"/>
          </p:cNvPicPr>
          <p:nvPr/>
        </p:nvPicPr>
        <p:blipFill>
          <a:blip r:embed="rId2"/>
          <a:stretch>
            <a:fillRect/>
          </a:stretch>
        </p:blipFill>
        <p:spPr>
          <a:xfrm>
            <a:off x="6677682" y="216966"/>
            <a:ext cx="1905165" cy="4709568"/>
          </a:xfrm>
          <a:prstGeom prst="rect">
            <a:avLst/>
          </a:prstGeom>
        </p:spPr>
      </p:pic>
    </p:spTree>
    <p:extLst>
      <p:ext uri="{BB962C8B-B14F-4D97-AF65-F5344CB8AC3E}">
        <p14:creationId xmlns:p14="http://schemas.microsoft.com/office/powerpoint/2010/main" val="1037650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Features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9218" name="Picture 2" descr="https://lh4.googleusercontent.com/nKgrvReL7ReJ8okD_1l9TM1tGqkzO6l4GhwIbgq4h5ITOgmeyxajMmPmNjisGrzpMTOtdqBlP96RHKkqyJ_O5nlTketJVCW2bx4zzF7pr1droCKiiro7r8pssHlwnWQZX6CfGuJlBJ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37" y="1907973"/>
            <a:ext cx="3993909" cy="252272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lh6.googleusercontent.com/0vrXQhe_doA033UekbHnPfuAePF8W0sF6LlxCmRaNZKN_dN-puKHPnxDGzsaxqetG86mwvEk4R1MfJ21wnCo-fUb6Ogcri-wvAEfFfd3ohuIXl_BdQpoDU4HHBbidPSGnPvO6jDxw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44" y="1816188"/>
            <a:ext cx="3779840" cy="261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9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Team members</a:t>
            </a:r>
          </a:p>
        </p:txBody>
      </p:sp>
      <p:sp>
        <p:nvSpPr>
          <p:cNvPr id="3" name="Text Placeholder 2"/>
          <p:cNvSpPr>
            <a:spLocks noGrp="1"/>
          </p:cNvSpPr>
          <p:nvPr>
            <p:ph type="body" idx="1"/>
          </p:nvPr>
        </p:nvSpPr>
        <p:spPr>
          <a:xfrm>
            <a:off x="501343" y="1428750"/>
            <a:ext cx="5899457" cy="3153600"/>
          </a:xfrm>
        </p:spPr>
        <p:txBody>
          <a:bodyPr/>
          <a:lstStyle/>
          <a:p>
            <a:r>
              <a:rPr lang="en-IN" dirty="0"/>
              <a:t>Meduri Venkata Shivaditya - 510516053</a:t>
            </a:r>
          </a:p>
          <a:p>
            <a:r>
              <a:rPr lang="en-IN" dirty="0"/>
              <a:t>Chandrapal Khan - 510516080</a:t>
            </a:r>
          </a:p>
          <a:p>
            <a:r>
              <a:rPr lang="en-IN" dirty="0"/>
              <a:t>Kaushik Mandal - 510516010</a:t>
            </a:r>
          </a:p>
          <a:p>
            <a:r>
              <a:rPr lang="en-IN" dirty="0"/>
              <a:t>Mohanee Dammu - 510516076</a:t>
            </a:r>
          </a:p>
          <a:p>
            <a:r>
              <a:rPr lang="en-IN" dirty="0"/>
              <a:t>Ronak Bhadra – 510516073</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TextBox 5"/>
          <p:cNvSpPr txBox="1"/>
          <p:nvPr/>
        </p:nvSpPr>
        <p:spPr>
          <a:xfrm>
            <a:off x="5305876" y="4288186"/>
            <a:ext cx="3573414" cy="461665"/>
          </a:xfrm>
          <a:prstGeom prst="rect">
            <a:avLst/>
          </a:prstGeom>
          <a:noFill/>
        </p:spPr>
        <p:txBody>
          <a:bodyPr wrap="none" rtlCol="0">
            <a:spAutoFit/>
          </a:bodyPr>
          <a:lstStyle/>
          <a:p>
            <a:r>
              <a:rPr lang="en-IN" sz="2400" dirty="0">
                <a:solidFill>
                  <a:schemeClr val="bg1"/>
                </a:solidFill>
              </a:rPr>
              <a:t>Professor Apurba Sarkar</a:t>
            </a:r>
          </a:p>
        </p:txBody>
      </p:sp>
      <p:pic>
        <p:nvPicPr>
          <p:cNvPr id="7" name="Picture 6"/>
          <p:cNvPicPr>
            <a:picLocks noChangeAspect="1"/>
          </p:cNvPicPr>
          <p:nvPr/>
        </p:nvPicPr>
        <p:blipFill>
          <a:blip r:embed="rId2"/>
          <a:stretch>
            <a:fillRect/>
          </a:stretch>
        </p:blipFill>
        <p:spPr>
          <a:xfrm>
            <a:off x="5501569" y="1999253"/>
            <a:ext cx="3182028" cy="1372067"/>
          </a:xfrm>
          <a:prstGeom prst="rect">
            <a:avLst/>
          </a:prstGeom>
        </p:spPr>
      </p:pic>
    </p:spTree>
    <p:extLst>
      <p:ext uri="{BB962C8B-B14F-4D97-AF65-F5344CB8AC3E}">
        <p14:creationId xmlns:p14="http://schemas.microsoft.com/office/powerpoint/2010/main" val="3813868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785" y="324020"/>
            <a:ext cx="6025500" cy="857400"/>
          </a:xfrm>
        </p:spPr>
        <p:txBody>
          <a:bodyPr/>
          <a:lstStyle/>
          <a:p>
            <a:pPr algn="ctr"/>
            <a:r>
              <a:rPr lang="en-IN" dirty="0"/>
              <a:t>Topological Features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242" name="Picture 2" descr="https://lh3.googleusercontent.com/sFcubVWJfCJGQ4dBTqDEcSpOzwdaFery1TqcUafF5sbEiaf96kOxOVr4dbFiH7vQY-oeDcNXY5BafH871c1rXZTKOTWjjzhgMr5J3p1h3LQbMiZEhN2xTgzI92CWycuMRLuYap2F2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56375"/>
            <a:ext cx="3722741" cy="3412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4417661" y="1456375"/>
            <a:ext cx="4337273" cy="3412121"/>
          </a:xfrm>
          <a:prstGeom prst="rect">
            <a:avLst/>
          </a:prstGeom>
        </p:spPr>
      </p:pic>
    </p:spTree>
    <p:extLst>
      <p:ext uri="{BB962C8B-B14F-4D97-AF65-F5344CB8AC3E}">
        <p14:creationId xmlns:p14="http://schemas.microsoft.com/office/powerpoint/2010/main" val="3991668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59BF-78E9-49E3-ACC5-4B8C380D0A81}"/>
              </a:ext>
            </a:extLst>
          </p:cNvPr>
          <p:cNvSpPr>
            <a:spLocks noGrp="1"/>
          </p:cNvSpPr>
          <p:nvPr>
            <p:ph type="title"/>
          </p:nvPr>
        </p:nvSpPr>
        <p:spPr>
          <a:xfrm>
            <a:off x="504264" y="178677"/>
            <a:ext cx="8639736" cy="681936"/>
          </a:xfrm>
        </p:spPr>
        <p:txBody>
          <a:bodyPr/>
          <a:lstStyle/>
          <a:p>
            <a:r>
              <a:rPr lang="en-US" dirty="0"/>
              <a:t>Feature Reduction  Important Features</a:t>
            </a:r>
            <a:endParaRPr lang="en-IN" dirty="0"/>
          </a:p>
        </p:txBody>
      </p:sp>
      <p:sp>
        <p:nvSpPr>
          <p:cNvPr id="3" name="Text Placeholder 2">
            <a:extLst>
              <a:ext uri="{FF2B5EF4-FFF2-40B4-BE49-F238E27FC236}">
                <a16:creationId xmlns:a16="http://schemas.microsoft.com/office/drawing/2014/main" id="{47AF1B81-2482-4A84-8554-D50B37F49B3E}"/>
              </a:ext>
            </a:extLst>
          </p:cNvPr>
          <p:cNvSpPr>
            <a:spLocks noGrp="1"/>
          </p:cNvSpPr>
          <p:nvPr>
            <p:ph type="body" idx="1"/>
          </p:nvPr>
        </p:nvSpPr>
        <p:spPr>
          <a:xfrm>
            <a:off x="504264" y="860612"/>
            <a:ext cx="3092824" cy="4013947"/>
          </a:xfrm>
        </p:spPr>
        <p:txBody>
          <a:bodyPr/>
          <a:lstStyle/>
          <a:p>
            <a:r>
              <a:rPr lang="en-US" dirty="0"/>
              <a:t>Pearson co-relation feature reduction </a:t>
            </a:r>
          </a:p>
          <a:p>
            <a:pPr marL="76200" indent="0">
              <a:buNone/>
            </a:pPr>
            <a:r>
              <a:rPr lang="en-US" dirty="0"/>
              <a:t>Algorithm is used.</a:t>
            </a:r>
          </a:p>
          <a:p>
            <a:pPr>
              <a:buFont typeface="Wingdings" panose="05000000000000000000" pitchFamily="2" charset="2"/>
              <a:buChar char="q"/>
            </a:pPr>
            <a:r>
              <a:rPr lang="en-US" dirty="0"/>
              <a:t>To produce new feature space of essential Features.</a:t>
            </a:r>
          </a:p>
          <a:p>
            <a:pPr>
              <a:buFont typeface="Wingdings" panose="05000000000000000000" pitchFamily="2" charset="2"/>
              <a:buChar char="q"/>
            </a:pPr>
            <a:r>
              <a:rPr lang="en-US" dirty="0"/>
              <a:t>13 most important </a:t>
            </a:r>
          </a:p>
          <a:p>
            <a:pPr marL="76200" indent="0">
              <a:buNone/>
            </a:pPr>
            <a:r>
              <a:rPr lang="en-US" dirty="0"/>
              <a:t>features are used for </a:t>
            </a:r>
          </a:p>
          <a:p>
            <a:pPr marL="76200" indent="0">
              <a:buNone/>
            </a:pPr>
            <a:r>
              <a:rPr lang="en-US" dirty="0"/>
              <a:t>Classification.</a:t>
            </a:r>
          </a:p>
          <a:p>
            <a:pPr marL="76200" indent="0">
              <a:buNone/>
            </a:pPr>
            <a:r>
              <a:rPr lang="en-US" dirty="0"/>
              <a:t> </a:t>
            </a:r>
          </a:p>
          <a:p>
            <a:pPr marL="76200" indent="0">
              <a:buNone/>
            </a:pPr>
            <a:endParaRPr lang="en-IN" dirty="0"/>
          </a:p>
        </p:txBody>
      </p:sp>
      <p:sp>
        <p:nvSpPr>
          <p:cNvPr id="4" name="Slide Number Placeholder 3">
            <a:extLst>
              <a:ext uri="{FF2B5EF4-FFF2-40B4-BE49-F238E27FC236}">
                <a16:creationId xmlns:a16="http://schemas.microsoft.com/office/drawing/2014/main" id="{472C6DA2-BC66-4182-BC96-F6C6EE7FD3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extBox 4">
            <a:extLst>
              <a:ext uri="{FF2B5EF4-FFF2-40B4-BE49-F238E27FC236}">
                <a16:creationId xmlns:a16="http://schemas.microsoft.com/office/drawing/2014/main" id="{2AE6D0CF-2015-4826-8F84-1911EDF885EC}"/>
              </a:ext>
            </a:extLst>
          </p:cNvPr>
          <p:cNvSpPr txBox="1"/>
          <p:nvPr/>
        </p:nvSpPr>
        <p:spPr>
          <a:xfrm>
            <a:off x="4225158" y="860612"/>
            <a:ext cx="4918842" cy="4185761"/>
          </a:xfrm>
          <a:prstGeom prst="rect">
            <a:avLst/>
          </a:prstGeom>
          <a:noFill/>
        </p:spPr>
        <p:txBody>
          <a:bodyPr wrap="square" rtlCol="0">
            <a:spAutoFit/>
          </a:bodyPr>
          <a:lstStyle/>
          <a:p>
            <a:r>
              <a:rPr lang="en-IN" dirty="0">
                <a:solidFill>
                  <a:schemeClr val="bg1"/>
                </a:solidFill>
              </a:rPr>
              <a:t>6.betti0 number </a:t>
            </a:r>
          </a:p>
          <a:p>
            <a:r>
              <a:rPr lang="en-IN" dirty="0">
                <a:solidFill>
                  <a:schemeClr val="bg1"/>
                </a:solidFill>
              </a:rPr>
              <a:t>12.betti1 number</a:t>
            </a:r>
          </a:p>
          <a:p>
            <a:r>
              <a:rPr lang="en-IN" dirty="0">
                <a:solidFill>
                  <a:schemeClr val="bg1"/>
                </a:solidFill>
              </a:rPr>
              <a:t>1.max bar length of betti0</a:t>
            </a:r>
          </a:p>
          <a:p>
            <a:r>
              <a:rPr lang="en-IN" dirty="0">
                <a:solidFill>
                  <a:schemeClr val="bg1"/>
                </a:solidFill>
              </a:rPr>
              <a:t>6.2nd max bar  length of betti1</a:t>
            </a:r>
          </a:p>
          <a:p>
            <a:r>
              <a:rPr lang="en-IN" dirty="0">
                <a:solidFill>
                  <a:schemeClr val="bg1"/>
                </a:solidFill>
              </a:rPr>
              <a:t>13.max bar length of betti2</a:t>
            </a:r>
          </a:p>
          <a:p>
            <a:r>
              <a:rPr lang="en-IN" dirty="0">
                <a:solidFill>
                  <a:schemeClr val="bg1"/>
                </a:solidFill>
              </a:rPr>
              <a:t>3.Average length of </a:t>
            </a:r>
            <a:r>
              <a:rPr lang="en-IN" dirty="0" err="1">
                <a:solidFill>
                  <a:schemeClr val="bg1"/>
                </a:solidFill>
              </a:rPr>
              <a:t>betti</a:t>
            </a:r>
            <a:r>
              <a:rPr lang="en-IN" dirty="0">
                <a:solidFill>
                  <a:schemeClr val="bg1"/>
                </a:solidFill>
              </a:rPr>
              <a:t> 0 bars except those exceeding max filtration value</a:t>
            </a:r>
          </a:p>
          <a:p>
            <a:r>
              <a:rPr lang="en-IN" dirty="0">
                <a:solidFill>
                  <a:schemeClr val="bg1"/>
                </a:solidFill>
              </a:rPr>
              <a:t>9.Average length of  </a:t>
            </a:r>
            <a:r>
              <a:rPr lang="en-IN" dirty="0" err="1">
                <a:solidFill>
                  <a:schemeClr val="bg1"/>
                </a:solidFill>
              </a:rPr>
              <a:t>betti</a:t>
            </a:r>
            <a:r>
              <a:rPr lang="en-IN" dirty="0">
                <a:solidFill>
                  <a:schemeClr val="bg1"/>
                </a:solidFill>
              </a:rPr>
              <a:t> 1 bars except those exceeding max filtration value</a:t>
            </a:r>
          </a:p>
          <a:p>
            <a:r>
              <a:rPr lang="en-IN" dirty="0">
                <a:solidFill>
                  <a:schemeClr val="bg1"/>
                </a:solidFill>
              </a:rPr>
              <a:t>11. Summation of the length of all </a:t>
            </a:r>
            <a:r>
              <a:rPr lang="en-IN" dirty="0" err="1">
                <a:solidFill>
                  <a:schemeClr val="bg1"/>
                </a:solidFill>
              </a:rPr>
              <a:t>betti</a:t>
            </a:r>
            <a:r>
              <a:rPr lang="en-IN" dirty="0">
                <a:solidFill>
                  <a:schemeClr val="bg1"/>
                </a:solidFill>
              </a:rPr>
              <a:t> 1 bars above threshold</a:t>
            </a:r>
          </a:p>
          <a:p>
            <a:r>
              <a:rPr lang="en-IN" dirty="0">
                <a:solidFill>
                  <a:schemeClr val="bg1"/>
                </a:solidFill>
              </a:rPr>
              <a:t>16.Average length of </a:t>
            </a:r>
            <a:r>
              <a:rPr lang="en-IN" dirty="0" err="1">
                <a:solidFill>
                  <a:schemeClr val="bg1"/>
                </a:solidFill>
              </a:rPr>
              <a:t>betti</a:t>
            </a:r>
            <a:r>
              <a:rPr lang="en-IN" dirty="0">
                <a:solidFill>
                  <a:schemeClr val="bg1"/>
                </a:solidFill>
              </a:rPr>
              <a:t> 2 bars except those exceeding max filtration value </a:t>
            </a:r>
          </a:p>
          <a:p>
            <a:r>
              <a:rPr lang="en-IN" dirty="0">
                <a:solidFill>
                  <a:schemeClr val="bg1"/>
                </a:solidFill>
              </a:rPr>
              <a:t>17.Average middle point of </a:t>
            </a:r>
            <a:r>
              <a:rPr lang="en-IN" dirty="0" err="1">
                <a:solidFill>
                  <a:schemeClr val="bg1"/>
                </a:solidFill>
              </a:rPr>
              <a:t>betti</a:t>
            </a:r>
            <a:r>
              <a:rPr lang="en-IN" dirty="0">
                <a:solidFill>
                  <a:schemeClr val="bg1"/>
                </a:solidFill>
              </a:rPr>
              <a:t> 2 bars except those exceeding max filtration value</a:t>
            </a:r>
          </a:p>
          <a:p>
            <a:r>
              <a:rPr lang="en-IN" dirty="0">
                <a:solidFill>
                  <a:schemeClr val="bg1"/>
                </a:solidFill>
              </a:rPr>
              <a:t>20.DTM-betti1 number</a:t>
            </a:r>
          </a:p>
          <a:p>
            <a:r>
              <a:rPr lang="en-IN" dirty="0">
                <a:solidFill>
                  <a:schemeClr val="bg1"/>
                </a:solidFill>
              </a:rPr>
              <a:t>21.DTM betti2 number</a:t>
            </a:r>
          </a:p>
          <a:p>
            <a:r>
              <a:rPr lang="en-IN" dirty="0">
                <a:solidFill>
                  <a:schemeClr val="bg1"/>
                </a:solidFill>
              </a:rPr>
              <a:t>23Alpha-betti2 number</a:t>
            </a:r>
            <a:endParaRPr lang="en-IN" dirty="0"/>
          </a:p>
          <a:p>
            <a:endParaRPr lang="en-IN" dirty="0"/>
          </a:p>
        </p:txBody>
      </p:sp>
    </p:spTree>
    <p:extLst>
      <p:ext uri="{BB962C8B-B14F-4D97-AF65-F5344CB8AC3E}">
        <p14:creationId xmlns:p14="http://schemas.microsoft.com/office/powerpoint/2010/main" val="894886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p>
        </p:txBody>
      </p:sp>
      <p:sp>
        <p:nvSpPr>
          <p:cNvPr id="3" name="Text Placeholder 2"/>
          <p:cNvSpPr>
            <a:spLocks noGrp="1"/>
          </p:cNvSpPr>
          <p:nvPr>
            <p:ph type="body" idx="1"/>
          </p:nvPr>
        </p:nvSpPr>
        <p:spPr>
          <a:xfrm>
            <a:off x="430804" y="1408799"/>
            <a:ext cx="6025500" cy="3148800"/>
          </a:xfrm>
        </p:spPr>
        <p:txBody>
          <a:bodyPr/>
          <a:lstStyle/>
          <a:p>
            <a:r>
              <a:rPr lang="en-IN" dirty="0"/>
              <a:t>Accuracy : 100% ( 5-fold cross-validation)</a:t>
            </a:r>
          </a:p>
          <a:p>
            <a:r>
              <a:rPr lang="en-IN" dirty="0"/>
              <a:t>Decision tree classifier.</a:t>
            </a:r>
          </a:p>
          <a:p>
            <a:r>
              <a:rPr lang="en-IN" dirty="0"/>
              <a:t>Precision : 100%</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11266" name="Picture 2" descr="https://lh3.googleusercontent.com/L5x5z5MHfeouKxZMD-6ViT_-o8D8fVkQ3T-P0AmC5wV3zQcdgSGcgPFTPtcDei-cSOq1VgbfrVbyD9gsrHtXgYV2zv9Ry3-o67JpeQU2TUk840NalZQU1cH3gMLE73sFQ0jdSQMpZ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678" y="2143309"/>
            <a:ext cx="3926572" cy="24531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24104" y="4713291"/>
            <a:ext cx="1346844" cy="307777"/>
          </a:xfrm>
          <a:prstGeom prst="rect">
            <a:avLst/>
          </a:prstGeom>
          <a:noFill/>
        </p:spPr>
        <p:txBody>
          <a:bodyPr wrap="none" rtlCol="0">
            <a:spAutoFit/>
          </a:bodyPr>
          <a:lstStyle/>
          <a:p>
            <a:r>
              <a:rPr lang="en-IN" dirty="0"/>
              <a:t>Feature Graph</a:t>
            </a:r>
          </a:p>
        </p:txBody>
      </p:sp>
    </p:spTree>
    <p:extLst>
      <p:ext uri="{BB962C8B-B14F-4D97-AF65-F5344CB8AC3E}">
        <p14:creationId xmlns:p14="http://schemas.microsoft.com/office/powerpoint/2010/main" val="1460125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dirty="0"/>
              <a:t>COVID-19 PNEUMONIA DETECTION USING TOPOLOGY</a:t>
            </a:r>
            <a:endParaRPr sz="4800" dirty="0"/>
          </a:p>
        </p:txBody>
      </p:sp>
      <p:pic>
        <p:nvPicPr>
          <p:cNvPr id="2050" name="Picture 2" descr="Home | II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216" y="3613146"/>
            <a:ext cx="5044967" cy="1211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INTRODUCTION</a:t>
            </a:r>
            <a:endParaRPr dirty="0"/>
          </a:p>
        </p:txBody>
      </p:sp>
      <p:sp>
        <p:nvSpPr>
          <p:cNvPr id="61" name="Google Shape;61;p12"/>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p>
            <a:pPr marL="0" lvl="0" indent="0" algn="ctr" rtl="0">
              <a:spcBef>
                <a:spcPts val="600"/>
              </a:spcBef>
              <a:spcAft>
                <a:spcPts val="0"/>
              </a:spcAft>
              <a:buClr>
                <a:schemeClr val="dk1"/>
              </a:buClr>
              <a:buSzPts val="1100"/>
              <a:buFont typeface="Arial"/>
              <a:buNone/>
            </a:pPr>
            <a:r>
              <a:rPr lang="en" sz="1200" b="1" dirty="0"/>
              <a:t>COVID-19</a:t>
            </a:r>
            <a:endParaRPr sz="1200" dirty="0"/>
          </a:p>
          <a:p>
            <a:endParaRPr lang="en-US" sz="1200" dirty="0">
              <a:latin typeface="DroidSerif-Regular"/>
            </a:endParaRPr>
          </a:p>
          <a:p>
            <a:r>
              <a:rPr lang="en-US" sz="1200" dirty="0">
                <a:latin typeface="DroidSerif-Regular"/>
              </a:rPr>
              <a:t>Coronavirus disease 2019 (COVID-19) is an infectious disease caused by severe acute </a:t>
            </a:r>
            <a:r>
              <a:rPr lang="en-IN" sz="1200" dirty="0">
                <a:latin typeface="DroidSerif-Regular"/>
              </a:rPr>
              <a:t>respiratory syndrome coronavirus 2 (SARS-CoV-2).</a:t>
            </a:r>
          </a:p>
          <a:p>
            <a:r>
              <a:rPr lang="en-US" sz="1200" dirty="0">
                <a:latin typeface="DroidSerif-Regular"/>
              </a:rPr>
              <a:t>The lungs are the organs most affected by COVID‑19</a:t>
            </a:r>
            <a:endParaRPr lang="en-IN" sz="1200" dirty="0">
              <a:latin typeface="DroidSerif-Regular"/>
            </a:endParaRPr>
          </a:p>
          <a:p>
            <a:endParaRPr sz="1200" dirty="0"/>
          </a:p>
          <a:p>
            <a:pPr marL="0" lvl="0" indent="0" algn="l" rtl="0">
              <a:spcBef>
                <a:spcPts val="600"/>
              </a:spcBef>
              <a:spcAft>
                <a:spcPts val="0"/>
              </a:spcAft>
              <a:buClr>
                <a:schemeClr val="dk1"/>
              </a:buClr>
              <a:buSzPts val="1100"/>
              <a:buFont typeface="Arial"/>
              <a:buNone/>
            </a:pPr>
            <a:endParaRPr sz="12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7" name="Google Shape;61;p12"/>
          <p:cNvSpPr txBox="1">
            <a:spLocks/>
          </p:cNvSpPr>
          <p:nvPr/>
        </p:nvSpPr>
        <p:spPr>
          <a:xfrm>
            <a:off x="3558000" y="1439517"/>
            <a:ext cx="2924700" cy="3153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0" indent="0" algn="ctr">
              <a:buClr>
                <a:schemeClr val="dk1"/>
              </a:buClr>
              <a:buSzPts val="1100"/>
              <a:buFont typeface="Arial"/>
              <a:buNone/>
            </a:pPr>
            <a:r>
              <a:rPr lang="en-US" sz="1200" b="1" dirty="0"/>
              <a:t>PNEUMONIA</a:t>
            </a:r>
            <a:endParaRPr lang="en-US" sz="1200" dirty="0"/>
          </a:p>
          <a:p>
            <a:endParaRPr lang="en-US" sz="1200" dirty="0">
              <a:latin typeface="DroidSerif-Regular"/>
            </a:endParaRPr>
          </a:p>
          <a:p>
            <a:r>
              <a:rPr lang="en-US" sz="1200" dirty="0">
                <a:latin typeface="DroidSerif-Regular"/>
              </a:rPr>
              <a:t>The new coronavirus causes severe inflammation in your lungs. It damages the cells and tissue that line the air sacs in your lungs. The lungs are the organs most affected by COVID‑19</a:t>
            </a:r>
          </a:p>
          <a:p>
            <a:r>
              <a:rPr lang="en-US" sz="1200" dirty="0">
                <a:latin typeface="DroidSerif-Regular"/>
              </a:rPr>
              <a:t>This causes pneumonia which can be detected from X-rays</a:t>
            </a:r>
          </a:p>
          <a:p>
            <a:endParaRPr lang="en-US" sz="1200" dirty="0"/>
          </a:p>
          <a:p>
            <a:pPr marL="0" indent="0">
              <a:buClr>
                <a:schemeClr val="dk1"/>
              </a:buClr>
              <a:buSzPts val="1100"/>
              <a:buFont typeface="Arial"/>
              <a:buNone/>
            </a:pPr>
            <a:endParaRPr lang="en-US" sz="1200" dirty="0"/>
          </a:p>
        </p:txBody>
      </p:sp>
      <p:pic>
        <p:nvPicPr>
          <p:cNvPr id="4" name="Picture 3"/>
          <p:cNvPicPr>
            <a:picLocks noChangeAspect="1"/>
          </p:cNvPicPr>
          <p:nvPr/>
        </p:nvPicPr>
        <p:blipFill>
          <a:blip r:embed="rId3"/>
          <a:stretch>
            <a:fillRect/>
          </a:stretch>
        </p:blipFill>
        <p:spPr>
          <a:xfrm>
            <a:off x="6658800" y="1933575"/>
            <a:ext cx="2218435" cy="174390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4575"/>
            <a:ext cx="8216348" cy="857400"/>
          </a:xfrm>
        </p:spPr>
        <p:txBody>
          <a:bodyPr/>
          <a:lstStyle/>
          <a:p>
            <a:pPr algn="ctr"/>
            <a:r>
              <a:rPr lang="en-IN" dirty="0"/>
              <a:t>NORMAL LUNG V/S COVID-19 LUNG</a:t>
            </a:r>
          </a:p>
        </p:txBody>
      </p:sp>
      <p:pic>
        <p:nvPicPr>
          <p:cNvPr id="7" name="Picture 6"/>
          <p:cNvPicPr>
            <a:picLocks noChangeAspect="1"/>
          </p:cNvPicPr>
          <p:nvPr/>
        </p:nvPicPr>
        <p:blipFill>
          <a:blip r:embed="rId2"/>
          <a:stretch>
            <a:fillRect/>
          </a:stretch>
        </p:blipFill>
        <p:spPr>
          <a:xfrm>
            <a:off x="960782" y="1517015"/>
            <a:ext cx="7308129" cy="3007795"/>
          </a:xfrm>
          <a:prstGeom prst="rect">
            <a:avLst/>
          </a:prstGeom>
        </p:spPr>
      </p:pic>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45695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34575"/>
            <a:ext cx="8183217" cy="857400"/>
          </a:xfrm>
        </p:spPr>
        <p:txBody>
          <a:bodyPr/>
          <a:lstStyle/>
          <a:p>
            <a:pPr algn="ctr"/>
            <a:r>
              <a:rPr lang="en-IN" dirty="0"/>
              <a:t>CLASSIFICATION OF PNEUMONIA</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1028" name="Picture 4" descr="https://i.imgur.com/jZqpV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74" y="1649896"/>
            <a:ext cx="6891129" cy="288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611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WHY USE TDA?</a:t>
            </a:r>
          </a:p>
        </p:txBody>
      </p:sp>
      <p:sp>
        <p:nvSpPr>
          <p:cNvPr id="3" name="Text Placeholder 2"/>
          <p:cNvSpPr>
            <a:spLocks noGrp="1"/>
          </p:cNvSpPr>
          <p:nvPr>
            <p:ph type="body" idx="1"/>
          </p:nvPr>
        </p:nvSpPr>
        <p:spPr/>
        <p:txBody>
          <a:bodyPr/>
          <a:lstStyle/>
          <a:p>
            <a:r>
              <a:rPr lang="en-IN" sz="2000" dirty="0"/>
              <a:t>Topology helps detect large or small features in the data in the form of holes which is a powerful tool in detecting pathogenic pathways.</a:t>
            </a:r>
          </a:p>
          <a:p>
            <a:r>
              <a:rPr lang="en-US" sz="2000" dirty="0"/>
              <a:t>TDA works by extracting shapes (patterns) of data.</a:t>
            </a:r>
          </a:p>
          <a:p>
            <a:r>
              <a:rPr lang="en-IN" sz="2000" dirty="0"/>
              <a:t>TDA does not depend on choice of metrics and provides stability against noise.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Picture 5"/>
          <p:cNvPicPr>
            <a:picLocks noChangeAspect="1"/>
          </p:cNvPicPr>
          <p:nvPr/>
        </p:nvPicPr>
        <p:blipFill>
          <a:blip r:embed="rId2"/>
          <a:stretch>
            <a:fillRect/>
          </a:stretch>
        </p:blipFill>
        <p:spPr>
          <a:xfrm>
            <a:off x="6626086" y="1690480"/>
            <a:ext cx="2237545" cy="1425447"/>
          </a:xfrm>
          <a:prstGeom prst="rect">
            <a:avLst/>
          </a:prstGeom>
        </p:spPr>
      </p:pic>
    </p:spTree>
    <p:extLst>
      <p:ext uri="{BB962C8B-B14F-4D97-AF65-F5344CB8AC3E}">
        <p14:creationId xmlns:p14="http://schemas.microsoft.com/office/powerpoint/2010/main" val="4040813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5796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TDA MODEL</a:t>
            </a:r>
            <a:endParaRPr dirty="0"/>
          </a:p>
        </p:txBody>
      </p:sp>
      <p:sp>
        <p:nvSpPr>
          <p:cNvPr id="76" name="Google Shape;76;p14"/>
          <p:cNvSpPr txBox="1">
            <a:spLocks noGrp="1"/>
          </p:cNvSpPr>
          <p:nvPr>
            <p:ph type="subTitle" idx="1"/>
          </p:nvPr>
        </p:nvSpPr>
        <p:spPr>
          <a:xfrm>
            <a:off x="685800" y="2840050"/>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PROCEDURE USED TO CREATE MODEL</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DATASET</a:t>
            </a:r>
            <a:endParaRPr dirty="0"/>
          </a:p>
        </p:txBody>
      </p:sp>
      <p:sp>
        <p:nvSpPr>
          <p:cNvPr id="82" name="Google Shape;82;p1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lvl="0"/>
            <a:r>
              <a:rPr lang="en-US" sz="2000" dirty="0"/>
              <a:t>X-ray images obtained from two different sources were used from British Society of Thoracic Imaging and Mendeley data. </a:t>
            </a:r>
          </a:p>
          <a:p>
            <a:pPr lvl="0"/>
            <a:r>
              <a:rPr lang="en-US" sz="2000" dirty="0"/>
              <a:t>There are 79 X-ray images</a:t>
            </a:r>
          </a:p>
          <a:p>
            <a:pPr lvl="0"/>
            <a:r>
              <a:rPr lang="en-US" sz="2000" dirty="0"/>
              <a:t>COVID-19 Pneumonia - 41</a:t>
            </a:r>
          </a:p>
          <a:p>
            <a:pPr lvl="0"/>
            <a:r>
              <a:rPr lang="en-US" sz="2000" dirty="0"/>
              <a:t>Bacterial Pneumonia - 39</a:t>
            </a:r>
            <a:endParaRPr sz="20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2" name="Picture 1"/>
          <p:cNvPicPr>
            <a:picLocks noChangeAspect="1"/>
          </p:cNvPicPr>
          <p:nvPr/>
        </p:nvPicPr>
        <p:blipFill>
          <a:blip r:embed="rId3"/>
          <a:stretch>
            <a:fillRect/>
          </a:stretch>
        </p:blipFill>
        <p:spPr>
          <a:xfrm>
            <a:off x="5748110" y="2299253"/>
            <a:ext cx="3088066" cy="2561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1318775" y="1036050"/>
            <a:ext cx="5163900" cy="3660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Topology is precisely the mathematical discipline that allows the passage from local to global.</a:t>
            </a:r>
          </a:p>
          <a:p>
            <a:pPr marL="0" lvl="0" indent="0" algn="l" rtl="0">
              <a:spcBef>
                <a:spcPts val="600"/>
              </a:spcBef>
              <a:spcAft>
                <a:spcPts val="0"/>
              </a:spcAft>
              <a:buNone/>
            </a:pPr>
            <a:r>
              <a:rPr lang="en" dirty="0"/>
              <a:t>			-Rene Thom</a:t>
            </a:r>
            <a:endParaRPr dirty="0"/>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302" y="474331"/>
            <a:ext cx="6025500" cy="857400"/>
          </a:xfrm>
        </p:spPr>
        <p:txBody>
          <a:bodyPr/>
          <a:lstStyle/>
          <a:p>
            <a:pPr algn="ctr"/>
            <a:r>
              <a:rPr lang="en-IN" dirty="0"/>
              <a:t>PIPELINE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5" name="Picture 4"/>
          <p:cNvPicPr>
            <a:picLocks noChangeAspect="1"/>
          </p:cNvPicPr>
          <p:nvPr/>
        </p:nvPicPr>
        <p:blipFill>
          <a:blip r:embed="rId2"/>
          <a:stretch>
            <a:fillRect/>
          </a:stretch>
        </p:blipFill>
        <p:spPr>
          <a:xfrm>
            <a:off x="90820" y="1861930"/>
            <a:ext cx="8938464" cy="2319131"/>
          </a:xfrm>
          <a:prstGeom prst="rect">
            <a:avLst/>
          </a:prstGeom>
        </p:spPr>
      </p:pic>
    </p:spTree>
    <p:extLst>
      <p:ext uri="{BB962C8B-B14F-4D97-AF65-F5344CB8AC3E}">
        <p14:creationId xmlns:p14="http://schemas.microsoft.com/office/powerpoint/2010/main" val="3797017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026" y="401444"/>
            <a:ext cx="6025500" cy="857400"/>
          </a:xfrm>
        </p:spPr>
        <p:txBody>
          <a:bodyPr/>
          <a:lstStyle/>
          <a:p>
            <a:pPr algn="ctr"/>
            <a:r>
              <a:rPr lang="en-IN" dirty="0"/>
              <a:t>SEGMENTATION</a:t>
            </a:r>
          </a:p>
        </p:txBody>
      </p:sp>
      <p:sp>
        <p:nvSpPr>
          <p:cNvPr id="3" name="Text Placeholder 2"/>
          <p:cNvSpPr>
            <a:spLocks noGrp="1"/>
          </p:cNvSpPr>
          <p:nvPr>
            <p:ph type="body" idx="1"/>
          </p:nvPr>
        </p:nvSpPr>
        <p:spPr>
          <a:xfrm>
            <a:off x="1683026" y="1488383"/>
            <a:ext cx="6025500" cy="3148800"/>
          </a:xfrm>
        </p:spPr>
        <p:txBody>
          <a:bodyPr/>
          <a:lstStyle/>
          <a:p>
            <a:r>
              <a:rPr lang="en-IN" dirty="0"/>
              <a:t>Removes the unwanted part of the data</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a:picLocks noChangeAspect="1"/>
          </p:cNvPicPr>
          <p:nvPr/>
        </p:nvPicPr>
        <p:blipFill>
          <a:blip r:embed="rId2"/>
          <a:stretch>
            <a:fillRect/>
          </a:stretch>
        </p:blipFill>
        <p:spPr>
          <a:xfrm>
            <a:off x="1396191" y="2167236"/>
            <a:ext cx="6599169" cy="2779415"/>
          </a:xfrm>
          <a:prstGeom prst="rect">
            <a:avLst/>
          </a:prstGeom>
        </p:spPr>
      </p:pic>
    </p:spTree>
    <p:extLst>
      <p:ext uri="{BB962C8B-B14F-4D97-AF65-F5344CB8AC3E}">
        <p14:creationId xmlns:p14="http://schemas.microsoft.com/office/powerpoint/2010/main" val="28229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61" y="490329"/>
            <a:ext cx="6025500" cy="821523"/>
          </a:xfrm>
        </p:spPr>
        <p:txBody>
          <a:bodyPr/>
          <a:lstStyle/>
          <a:p>
            <a:pPr algn="ctr"/>
            <a:r>
              <a:rPr lang="en-IN" dirty="0"/>
              <a:t>Rips Filtration</a:t>
            </a:r>
          </a:p>
        </p:txBody>
      </p:sp>
      <p:sp>
        <p:nvSpPr>
          <p:cNvPr id="3" name="Text Placeholder 2"/>
          <p:cNvSpPr>
            <a:spLocks noGrp="1"/>
          </p:cNvSpPr>
          <p:nvPr>
            <p:ph type="body" idx="1"/>
          </p:nvPr>
        </p:nvSpPr>
        <p:spPr>
          <a:xfrm>
            <a:off x="218661" y="1508261"/>
            <a:ext cx="6025500" cy="3148800"/>
          </a:xfrm>
        </p:spPr>
        <p:txBody>
          <a:bodyPr/>
          <a:lstStyle/>
          <a:p>
            <a:r>
              <a:rPr lang="en-US" sz="1800" dirty="0"/>
              <a:t>The Rips complex is an abstract simplicial complex defined on a finite metric space, where each simplex corresponds to a subset of points whose diameter is smaller than some given threshold.</a:t>
            </a:r>
          </a:p>
          <a:p>
            <a:r>
              <a:rPr lang="en-US" sz="1800" dirty="0"/>
              <a:t>The number of simplices in the full Rips complex is exponential in the number of vertices, it is thus usually restricted, by excluding all the simplices with filtration value larger than some threshold</a:t>
            </a:r>
            <a:endParaRPr lang="en-IN"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a:picLocks noChangeAspect="1"/>
          </p:cNvPicPr>
          <p:nvPr/>
        </p:nvPicPr>
        <p:blipFill>
          <a:blip r:embed="rId2"/>
          <a:stretch>
            <a:fillRect/>
          </a:stretch>
        </p:blipFill>
        <p:spPr>
          <a:xfrm>
            <a:off x="5930349" y="2498035"/>
            <a:ext cx="3098936" cy="2251816"/>
          </a:xfrm>
          <a:prstGeom prst="rect">
            <a:avLst/>
          </a:prstGeom>
        </p:spPr>
      </p:pic>
    </p:spTree>
    <p:extLst>
      <p:ext uri="{BB962C8B-B14F-4D97-AF65-F5344CB8AC3E}">
        <p14:creationId xmlns:p14="http://schemas.microsoft.com/office/powerpoint/2010/main" val="3628175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Distance to Measure Filtration</a:t>
            </a:r>
          </a:p>
        </p:txBody>
      </p:sp>
      <p:sp>
        <p:nvSpPr>
          <p:cNvPr id="3" name="Text Placeholder 2"/>
          <p:cNvSpPr>
            <a:spLocks noGrp="1"/>
          </p:cNvSpPr>
          <p:nvPr>
            <p:ph type="body" idx="1"/>
          </p:nvPr>
        </p:nvSpPr>
        <p:spPr>
          <a:xfrm>
            <a:off x="457199" y="1428748"/>
            <a:ext cx="6029739" cy="3148800"/>
          </a:xfrm>
        </p:spPr>
        <p:txBody>
          <a:bodyPr/>
          <a:lstStyle/>
          <a:p>
            <a:r>
              <a:rPr lang="en-IN" sz="1800" dirty="0"/>
              <a:t>Rips Filtration is susceptible to Noise.</a:t>
            </a:r>
          </a:p>
          <a:p>
            <a:r>
              <a:rPr lang="en-IN" sz="1800" dirty="0"/>
              <a:t>X-rays contain noise due to metal parts on clothing.</a:t>
            </a:r>
          </a:p>
          <a:p>
            <a:r>
              <a:rPr lang="en-US" sz="1800" dirty="0"/>
              <a:t>Filtration defined by the sublevel sets of the distance-to-measure function(DTM) provided relevant information about the geometric structure underlying the data.</a:t>
            </a:r>
          </a:p>
          <a:p>
            <a:r>
              <a:rPr lang="en-US" sz="1800" dirty="0"/>
              <a:t>Using the uniform empirical measure on a set of points X. Given a probability measure P, The distance to measure function, for each y in R^d, is defined by</a:t>
            </a:r>
          </a:p>
          <a:p>
            <a:r>
              <a:rPr lang="en-IN" sz="1800" dirty="0"/>
              <a:t>d_{m0}(y) = (1/m0 int_0^{m0} (G_y^{-1}(u))^{r} du)^{1/r},</a:t>
            </a:r>
          </a:p>
          <a:p>
            <a:endParaRPr lang="en-IN"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82375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261" y="427949"/>
            <a:ext cx="6025500" cy="857400"/>
          </a:xfrm>
        </p:spPr>
        <p:txBody>
          <a:bodyPr/>
          <a:lstStyle/>
          <a:p>
            <a:pPr algn="ctr"/>
            <a:r>
              <a:rPr lang="en-IN" dirty="0"/>
              <a:t>DTM Filtration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p:cNvPicPr>
            <a:picLocks noChangeAspect="1"/>
          </p:cNvPicPr>
          <p:nvPr/>
        </p:nvPicPr>
        <p:blipFill>
          <a:blip r:embed="rId2"/>
          <a:stretch>
            <a:fillRect/>
          </a:stretch>
        </p:blipFill>
        <p:spPr>
          <a:xfrm>
            <a:off x="530086" y="1808923"/>
            <a:ext cx="8156737" cy="2595707"/>
          </a:xfrm>
          <a:prstGeom prst="rect">
            <a:avLst/>
          </a:prstGeom>
        </p:spPr>
      </p:pic>
    </p:spTree>
    <p:extLst>
      <p:ext uri="{BB962C8B-B14F-4D97-AF65-F5344CB8AC3E}">
        <p14:creationId xmlns:p14="http://schemas.microsoft.com/office/powerpoint/2010/main" val="3039622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6339" y="359537"/>
            <a:ext cx="5796900" cy="1159800"/>
          </a:xfrm>
        </p:spPr>
        <p:txBody>
          <a:bodyPr/>
          <a:lstStyle/>
          <a:p>
            <a:pPr algn="ctr"/>
            <a:r>
              <a:rPr lang="en-IN" dirty="0"/>
              <a:t>DTM </a:t>
            </a:r>
          </a:p>
        </p:txBody>
      </p:sp>
      <p:pic>
        <p:nvPicPr>
          <p:cNvPr id="5" name="Picture 4"/>
          <p:cNvPicPr>
            <a:picLocks noChangeAspect="1"/>
          </p:cNvPicPr>
          <p:nvPr/>
        </p:nvPicPr>
        <p:blipFill>
          <a:blip r:embed="rId3"/>
          <a:stretch>
            <a:fillRect/>
          </a:stretch>
        </p:blipFill>
        <p:spPr>
          <a:xfrm>
            <a:off x="4646002" y="1310329"/>
            <a:ext cx="4253110" cy="3049637"/>
          </a:xfrm>
          <a:prstGeom prst="rect">
            <a:avLst/>
          </a:prstGeom>
        </p:spPr>
      </p:pic>
      <p:pic>
        <p:nvPicPr>
          <p:cNvPr id="6" name="Picture 5"/>
          <p:cNvPicPr>
            <a:picLocks noChangeAspect="1"/>
          </p:cNvPicPr>
          <p:nvPr/>
        </p:nvPicPr>
        <p:blipFill>
          <a:blip r:embed="rId4"/>
          <a:stretch>
            <a:fillRect/>
          </a:stretch>
        </p:blipFill>
        <p:spPr>
          <a:xfrm>
            <a:off x="330101" y="1310328"/>
            <a:ext cx="4009262" cy="3049637"/>
          </a:xfrm>
          <a:prstGeom prst="rect">
            <a:avLst/>
          </a:prstGeom>
        </p:spPr>
      </p:pic>
      <p:sp>
        <p:nvSpPr>
          <p:cNvPr id="7" name="TextBox 6"/>
          <p:cNvSpPr txBox="1"/>
          <p:nvPr/>
        </p:nvSpPr>
        <p:spPr>
          <a:xfrm>
            <a:off x="1469537" y="4546985"/>
            <a:ext cx="1837362" cy="307777"/>
          </a:xfrm>
          <a:prstGeom prst="rect">
            <a:avLst/>
          </a:prstGeom>
          <a:noFill/>
        </p:spPr>
        <p:txBody>
          <a:bodyPr wrap="none" rtlCol="0">
            <a:spAutoFit/>
          </a:bodyPr>
          <a:lstStyle/>
          <a:p>
            <a:r>
              <a:rPr lang="en-IN" dirty="0"/>
              <a:t>Bacterial Pneumonia</a:t>
            </a:r>
          </a:p>
        </p:txBody>
      </p:sp>
      <p:sp>
        <p:nvSpPr>
          <p:cNvPr id="8" name="TextBox 7"/>
          <p:cNvSpPr txBox="1"/>
          <p:nvPr/>
        </p:nvSpPr>
        <p:spPr>
          <a:xfrm>
            <a:off x="5903843" y="4546985"/>
            <a:ext cx="1967205" cy="307777"/>
          </a:xfrm>
          <a:prstGeom prst="rect">
            <a:avLst/>
          </a:prstGeom>
          <a:noFill/>
        </p:spPr>
        <p:txBody>
          <a:bodyPr wrap="none" rtlCol="0">
            <a:spAutoFit/>
          </a:bodyPr>
          <a:lstStyle/>
          <a:p>
            <a:r>
              <a:rPr lang="en-IN" dirty="0"/>
              <a:t>COVID-19 Pneumonia</a:t>
            </a:r>
          </a:p>
        </p:txBody>
      </p:sp>
    </p:spTree>
    <p:extLst>
      <p:ext uri="{BB962C8B-B14F-4D97-AF65-F5344CB8AC3E}">
        <p14:creationId xmlns:p14="http://schemas.microsoft.com/office/powerpoint/2010/main" val="95218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b="0" dirty="0"/>
              <a:t>α</a:t>
            </a:r>
            <a:r>
              <a:rPr lang="en-IN" dirty="0"/>
              <a:t> Filtration</a:t>
            </a:r>
          </a:p>
        </p:txBody>
      </p:sp>
      <p:sp>
        <p:nvSpPr>
          <p:cNvPr id="3" name="Text Placeholder 2"/>
          <p:cNvSpPr>
            <a:spLocks noGrp="1"/>
          </p:cNvSpPr>
          <p:nvPr>
            <p:ph type="body" idx="1"/>
          </p:nvPr>
        </p:nvSpPr>
        <p:spPr>
          <a:xfrm>
            <a:off x="457200" y="1422122"/>
            <a:ext cx="6025500" cy="3148800"/>
          </a:xfrm>
        </p:spPr>
        <p:txBody>
          <a:bodyPr/>
          <a:lstStyle/>
          <a:p>
            <a:r>
              <a:rPr lang="el-GR" dirty="0"/>
              <a:t>α</a:t>
            </a:r>
            <a:r>
              <a:rPr lang="en-IN" dirty="0"/>
              <a:t>-</a:t>
            </a:r>
            <a:r>
              <a:rPr lang="en-US" sz="1800" dirty="0"/>
              <a:t>complex is a simplicial complex constructed from the finite cells of a Delaunay Triangulation.</a:t>
            </a:r>
          </a:p>
          <a:p>
            <a:r>
              <a:rPr lang="en-US" sz="1800" dirty="0"/>
              <a:t>Rips uses circles and </a:t>
            </a:r>
            <a:r>
              <a:rPr lang="el-GR" sz="1800" dirty="0"/>
              <a:t>α</a:t>
            </a:r>
            <a:r>
              <a:rPr lang="en-IN" sz="1800" dirty="0"/>
              <a:t>-</a:t>
            </a:r>
            <a:r>
              <a:rPr lang="en-US" sz="1800" dirty="0"/>
              <a:t>complex uses triangles.</a:t>
            </a:r>
          </a:p>
          <a:p>
            <a:r>
              <a:rPr lang="en-US" sz="1800" dirty="0"/>
              <a:t>The filtration value of each simplex is computed as the square of the circumradius of the simplex.</a:t>
            </a:r>
          </a:p>
          <a:p>
            <a:r>
              <a:rPr lang="en-US" sz="1800" dirty="0"/>
              <a:t>All simplices that have a filtration value &gt;α are removed from the Delaunay complex when creating the simplicial complex if it is specified</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933253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2477" y="107745"/>
            <a:ext cx="5796900" cy="1159800"/>
          </a:xfrm>
        </p:spPr>
        <p:txBody>
          <a:bodyPr/>
          <a:lstStyle/>
          <a:p>
            <a:pPr algn="ctr"/>
            <a:r>
              <a:rPr lang="en-IN" sz="4800" dirty="0"/>
              <a:t>WORKING</a:t>
            </a:r>
          </a:p>
        </p:txBody>
      </p:sp>
      <p:pic>
        <p:nvPicPr>
          <p:cNvPr id="4" name="Picture 3"/>
          <p:cNvPicPr>
            <a:picLocks noChangeAspect="1"/>
          </p:cNvPicPr>
          <p:nvPr/>
        </p:nvPicPr>
        <p:blipFill>
          <a:blip r:embed="rId2"/>
          <a:stretch>
            <a:fillRect/>
          </a:stretch>
        </p:blipFill>
        <p:spPr>
          <a:xfrm>
            <a:off x="2020957" y="1085721"/>
            <a:ext cx="5208103" cy="3777786"/>
          </a:xfrm>
          <a:prstGeom prst="rect">
            <a:avLst/>
          </a:prstGeom>
        </p:spPr>
      </p:pic>
    </p:spTree>
    <p:extLst>
      <p:ext uri="{BB962C8B-B14F-4D97-AF65-F5344CB8AC3E}">
        <p14:creationId xmlns:p14="http://schemas.microsoft.com/office/powerpoint/2010/main" val="501353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8496" y="253519"/>
            <a:ext cx="5796900" cy="1159800"/>
          </a:xfrm>
        </p:spPr>
        <p:txBody>
          <a:bodyPr/>
          <a:lstStyle/>
          <a:p>
            <a:pPr algn="ctr"/>
            <a:r>
              <a:rPr lang="el-GR" b="0" dirty="0"/>
              <a:t>α</a:t>
            </a:r>
            <a:r>
              <a:rPr lang="en-IN" dirty="0"/>
              <a:t> Filtration</a:t>
            </a:r>
          </a:p>
        </p:txBody>
      </p:sp>
      <p:pic>
        <p:nvPicPr>
          <p:cNvPr id="4" name="Picture 3"/>
          <p:cNvPicPr>
            <a:picLocks noChangeAspect="1"/>
          </p:cNvPicPr>
          <p:nvPr/>
        </p:nvPicPr>
        <p:blipFill>
          <a:blip r:embed="rId2"/>
          <a:stretch>
            <a:fillRect/>
          </a:stretch>
        </p:blipFill>
        <p:spPr>
          <a:xfrm>
            <a:off x="531123" y="1413319"/>
            <a:ext cx="3878175" cy="29333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94" y="1436510"/>
            <a:ext cx="4045172" cy="2887011"/>
          </a:xfrm>
          <a:prstGeom prst="rect">
            <a:avLst/>
          </a:prstGeom>
        </p:spPr>
      </p:pic>
      <p:sp>
        <p:nvSpPr>
          <p:cNvPr id="8" name="TextBox 7"/>
          <p:cNvSpPr txBox="1"/>
          <p:nvPr/>
        </p:nvSpPr>
        <p:spPr>
          <a:xfrm>
            <a:off x="1603513" y="4545496"/>
            <a:ext cx="1837362" cy="307777"/>
          </a:xfrm>
          <a:prstGeom prst="rect">
            <a:avLst/>
          </a:prstGeom>
          <a:noFill/>
        </p:spPr>
        <p:txBody>
          <a:bodyPr wrap="none" rtlCol="0">
            <a:spAutoFit/>
          </a:bodyPr>
          <a:lstStyle/>
          <a:p>
            <a:r>
              <a:rPr lang="en-IN" dirty="0"/>
              <a:t>Bacterial Pneumonia</a:t>
            </a:r>
          </a:p>
        </p:txBody>
      </p:sp>
      <p:sp>
        <p:nvSpPr>
          <p:cNvPr id="9" name="TextBox 8"/>
          <p:cNvSpPr txBox="1"/>
          <p:nvPr/>
        </p:nvSpPr>
        <p:spPr>
          <a:xfrm>
            <a:off x="6115878" y="4545495"/>
            <a:ext cx="1967205" cy="307777"/>
          </a:xfrm>
          <a:prstGeom prst="rect">
            <a:avLst/>
          </a:prstGeom>
          <a:noFill/>
        </p:spPr>
        <p:txBody>
          <a:bodyPr wrap="none" rtlCol="0">
            <a:spAutoFit/>
          </a:bodyPr>
          <a:lstStyle/>
          <a:p>
            <a:r>
              <a:rPr lang="en-IN" dirty="0"/>
              <a:t>COVID-19 Pneumonia</a:t>
            </a:r>
          </a:p>
        </p:txBody>
      </p:sp>
    </p:spTree>
    <p:extLst>
      <p:ext uri="{BB962C8B-B14F-4D97-AF65-F5344CB8AC3E}">
        <p14:creationId xmlns:p14="http://schemas.microsoft.com/office/powerpoint/2010/main" val="3116660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Features Extracted</a:t>
            </a:r>
          </a:p>
        </p:txBody>
      </p:sp>
      <p:sp>
        <p:nvSpPr>
          <p:cNvPr id="3" name="Text Placeholder 2"/>
          <p:cNvSpPr>
            <a:spLocks noGrp="1"/>
          </p:cNvSpPr>
          <p:nvPr>
            <p:ph type="body" idx="1"/>
          </p:nvPr>
        </p:nvSpPr>
        <p:spPr/>
        <p:txBody>
          <a:bodyPr/>
          <a:lstStyle/>
          <a:p>
            <a:r>
              <a:rPr lang="en-IN" dirty="0"/>
              <a:t>6 features are extracted using 3 filtrations.</a:t>
            </a:r>
          </a:p>
          <a:p>
            <a:r>
              <a:rPr lang="el-GR" dirty="0"/>
              <a:t>α</a:t>
            </a:r>
            <a:r>
              <a:rPr lang="en-IN" dirty="0"/>
              <a:t> Filtration : (b0,b1)</a:t>
            </a:r>
          </a:p>
          <a:p>
            <a:r>
              <a:rPr lang="en-IN" dirty="0"/>
              <a:t>Rips Filtration : (b0,b1)</a:t>
            </a:r>
          </a:p>
          <a:p>
            <a:r>
              <a:rPr lang="en-IN" dirty="0"/>
              <a:t>DTM Filtration : (b0,b1)</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2983103755"/>
              </p:ext>
            </p:extLst>
          </p:nvPr>
        </p:nvGraphicFramePr>
        <p:xfrm>
          <a:off x="4445692" y="2443948"/>
          <a:ext cx="4309242" cy="2133600"/>
        </p:xfrm>
        <a:graphic>
          <a:graphicData uri="http://schemas.openxmlformats.org/drawingml/2006/table">
            <a:tbl>
              <a:tblPr firstRow="1" bandRow="1">
                <a:tableStyleId>{FD648501-1063-441F-9EC4-8EE237E2E617}</a:tableStyleId>
              </a:tblPr>
              <a:tblGrid>
                <a:gridCol w="2154621">
                  <a:extLst>
                    <a:ext uri="{9D8B030D-6E8A-4147-A177-3AD203B41FA5}">
                      <a16:colId xmlns:a16="http://schemas.microsoft.com/office/drawing/2014/main" val="1513861766"/>
                    </a:ext>
                  </a:extLst>
                </a:gridCol>
                <a:gridCol w="2154621">
                  <a:extLst>
                    <a:ext uri="{9D8B030D-6E8A-4147-A177-3AD203B41FA5}">
                      <a16:colId xmlns:a16="http://schemas.microsoft.com/office/drawing/2014/main" val="1166579691"/>
                    </a:ext>
                  </a:extLst>
                </a:gridCol>
              </a:tblGrid>
              <a:tr h="234437">
                <a:tc>
                  <a:txBody>
                    <a:bodyPr/>
                    <a:lstStyle/>
                    <a:p>
                      <a:r>
                        <a:rPr lang="en-IN" dirty="0"/>
                        <a:t>Feature Number</a:t>
                      </a:r>
                    </a:p>
                  </a:txBody>
                  <a:tcPr/>
                </a:tc>
                <a:tc>
                  <a:txBody>
                    <a:bodyPr/>
                    <a:lstStyle/>
                    <a:p>
                      <a:r>
                        <a:rPr lang="en-IN" dirty="0"/>
                        <a:t>Filtration method</a:t>
                      </a:r>
                    </a:p>
                  </a:txBody>
                  <a:tcPr/>
                </a:tc>
                <a:extLst>
                  <a:ext uri="{0D108BD9-81ED-4DB2-BD59-A6C34878D82A}">
                    <a16:rowId xmlns:a16="http://schemas.microsoft.com/office/drawing/2014/main" val="1642769481"/>
                  </a:ext>
                </a:extLst>
              </a:tr>
              <a:tr h="234437">
                <a:tc>
                  <a:txBody>
                    <a:bodyPr/>
                    <a:lstStyle/>
                    <a:p>
                      <a:r>
                        <a:rPr lang="en-IN" dirty="0"/>
                        <a:t>1 – b0</a:t>
                      </a:r>
                    </a:p>
                  </a:txBody>
                  <a:tcPr/>
                </a:tc>
                <a:tc>
                  <a:txBody>
                    <a:bodyPr/>
                    <a:lstStyle/>
                    <a:p>
                      <a:r>
                        <a:rPr lang="en-IN" dirty="0"/>
                        <a:t>Rips Filtration</a:t>
                      </a:r>
                    </a:p>
                  </a:txBody>
                  <a:tcPr/>
                </a:tc>
                <a:extLst>
                  <a:ext uri="{0D108BD9-81ED-4DB2-BD59-A6C34878D82A}">
                    <a16:rowId xmlns:a16="http://schemas.microsoft.com/office/drawing/2014/main" val="3207790294"/>
                  </a:ext>
                </a:extLst>
              </a:tr>
              <a:tr h="234437">
                <a:tc>
                  <a:txBody>
                    <a:bodyPr/>
                    <a:lstStyle/>
                    <a:p>
                      <a:r>
                        <a:rPr lang="en-IN" dirty="0"/>
                        <a:t>2 – b1</a:t>
                      </a:r>
                    </a:p>
                  </a:txBody>
                  <a:tcPr/>
                </a:tc>
                <a:tc>
                  <a:txBody>
                    <a:bodyPr/>
                    <a:lstStyle/>
                    <a:p>
                      <a:r>
                        <a:rPr lang="en-IN" dirty="0"/>
                        <a:t>Rips Filtration</a:t>
                      </a:r>
                    </a:p>
                  </a:txBody>
                  <a:tcPr/>
                </a:tc>
                <a:extLst>
                  <a:ext uri="{0D108BD9-81ED-4DB2-BD59-A6C34878D82A}">
                    <a16:rowId xmlns:a16="http://schemas.microsoft.com/office/drawing/2014/main" val="667034720"/>
                  </a:ext>
                </a:extLst>
              </a:tr>
              <a:tr h="234437">
                <a:tc>
                  <a:txBody>
                    <a:bodyPr/>
                    <a:lstStyle/>
                    <a:p>
                      <a:r>
                        <a:rPr lang="en-IN" dirty="0"/>
                        <a:t>3 – b0</a:t>
                      </a:r>
                    </a:p>
                  </a:txBody>
                  <a:tcPr/>
                </a:tc>
                <a:tc>
                  <a:txBody>
                    <a:bodyPr/>
                    <a:lstStyle/>
                    <a:p>
                      <a:r>
                        <a:rPr lang="en-IN" dirty="0"/>
                        <a:t>DTM</a:t>
                      </a:r>
                      <a:r>
                        <a:rPr lang="en-IN" baseline="0" dirty="0"/>
                        <a:t> Filtration</a:t>
                      </a:r>
                      <a:endParaRPr lang="en-IN" dirty="0"/>
                    </a:p>
                  </a:txBody>
                  <a:tcPr/>
                </a:tc>
                <a:extLst>
                  <a:ext uri="{0D108BD9-81ED-4DB2-BD59-A6C34878D82A}">
                    <a16:rowId xmlns:a16="http://schemas.microsoft.com/office/drawing/2014/main" val="1352306408"/>
                  </a:ext>
                </a:extLst>
              </a:tr>
              <a:tr h="234437">
                <a:tc>
                  <a:txBody>
                    <a:bodyPr/>
                    <a:lstStyle/>
                    <a:p>
                      <a:r>
                        <a:rPr lang="en-IN" dirty="0"/>
                        <a:t>4 – b1</a:t>
                      </a:r>
                    </a:p>
                  </a:txBody>
                  <a:tcPr/>
                </a:tc>
                <a:tc>
                  <a:txBody>
                    <a:bodyPr/>
                    <a:lstStyle/>
                    <a:p>
                      <a:r>
                        <a:rPr lang="en-IN" dirty="0"/>
                        <a:t>DTM Filtration</a:t>
                      </a:r>
                    </a:p>
                  </a:txBody>
                  <a:tcPr/>
                </a:tc>
                <a:extLst>
                  <a:ext uri="{0D108BD9-81ED-4DB2-BD59-A6C34878D82A}">
                    <a16:rowId xmlns:a16="http://schemas.microsoft.com/office/drawing/2014/main" val="1432548402"/>
                  </a:ext>
                </a:extLst>
              </a:tr>
              <a:tr h="234437">
                <a:tc>
                  <a:txBody>
                    <a:bodyPr/>
                    <a:lstStyle/>
                    <a:p>
                      <a:r>
                        <a:rPr lang="en-IN" dirty="0"/>
                        <a:t>5 – b0</a:t>
                      </a:r>
                    </a:p>
                  </a:txBody>
                  <a:tcPr/>
                </a:tc>
                <a:tc>
                  <a:txBody>
                    <a:bodyPr/>
                    <a:lstStyle/>
                    <a:p>
                      <a:r>
                        <a:rPr lang="el-GR" dirty="0"/>
                        <a:t>α</a:t>
                      </a:r>
                      <a:r>
                        <a:rPr lang="en-IN" dirty="0"/>
                        <a:t>-Filtration</a:t>
                      </a:r>
                    </a:p>
                  </a:txBody>
                  <a:tcPr/>
                </a:tc>
                <a:extLst>
                  <a:ext uri="{0D108BD9-81ED-4DB2-BD59-A6C34878D82A}">
                    <a16:rowId xmlns:a16="http://schemas.microsoft.com/office/drawing/2014/main" val="2499091318"/>
                  </a:ext>
                </a:extLst>
              </a:tr>
              <a:tr h="234437">
                <a:tc>
                  <a:txBody>
                    <a:bodyPr/>
                    <a:lstStyle/>
                    <a:p>
                      <a:r>
                        <a:rPr lang="en-IN" dirty="0"/>
                        <a:t>6 – b1</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l-GR" dirty="0"/>
                        <a:t>α</a:t>
                      </a:r>
                      <a:r>
                        <a:rPr lang="en-IN" dirty="0"/>
                        <a:t>-Filtration</a:t>
                      </a:r>
                    </a:p>
                  </a:txBody>
                  <a:tcPr/>
                </a:tc>
                <a:extLst>
                  <a:ext uri="{0D108BD9-81ED-4DB2-BD59-A6C34878D82A}">
                    <a16:rowId xmlns:a16="http://schemas.microsoft.com/office/drawing/2014/main" val="3658488103"/>
                  </a:ext>
                </a:extLst>
              </a:tr>
            </a:tbl>
          </a:graphicData>
        </a:graphic>
      </p:graphicFrame>
    </p:spTree>
    <p:extLst>
      <p:ext uri="{BB962C8B-B14F-4D97-AF65-F5344CB8AC3E}">
        <p14:creationId xmlns:p14="http://schemas.microsoft.com/office/powerpoint/2010/main" val="145874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Topology</a:t>
            </a:r>
          </a:p>
        </p:txBody>
      </p:sp>
      <p:sp>
        <p:nvSpPr>
          <p:cNvPr id="3" name="Text Placeholder 2"/>
          <p:cNvSpPr>
            <a:spLocks noGrp="1"/>
          </p:cNvSpPr>
          <p:nvPr>
            <p:ph type="body" idx="1"/>
          </p:nvPr>
        </p:nvSpPr>
        <p:spPr>
          <a:xfrm>
            <a:off x="457200" y="1428748"/>
            <a:ext cx="5502166" cy="3148800"/>
          </a:xfrm>
        </p:spPr>
        <p:txBody>
          <a:bodyPr/>
          <a:lstStyle/>
          <a:p>
            <a:r>
              <a:rPr lang="en-US" sz="1800" dirty="0"/>
              <a:t>Topology is the </a:t>
            </a:r>
            <a:r>
              <a:rPr lang="en-US" sz="1800" b="1" dirty="0"/>
              <a:t>study of shape of objects</a:t>
            </a:r>
            <a:r>
              <a:rPr lang="en-US" sz="1800" dirty="0"/>
              <a:t> subject to smooth operations such as </a:t>
            </a:r>
            <a:r>
              <a:rPr lang="en-US" sz="1800" b="1" dirty="0"/>
              <a:t>stretching and twisting but not tearing and gluing</a:t>
            </a:r>
            <a:r>
              <a:rPr lang="en-US" sz="1800" dirty="0"/>
              <a:t>.</a:t>
            </a:r>
          </a:p>
          <a:p>
            <a:pPr fontAlgn="base"/>
            <a:r>
              <a:rPr lang="en-US" sz="1800" dirty="0"/>
              <a:t>Topology tries to describe an object in more general terms like </a:t>
            </a:r>
            <a:r>
              <a:rPr lang="en-US" sz="1800" b="1" dirty="0"/>
              <a:t>how many distinct components does an object have, how many holes on its surface, or how many cavities.</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Picture 4"/>
          <p:cNvPicPr>
            <a:picLocks noChangeAspect="1"/>
          </p:cNvPicPr>
          <p:nvPr/>
        </p:nvPicPr>
        <p:blipFill>
          <a:blip r:embed="rId2"/>
          <a:stretch>
            <a:fillRect/>
          </a:stretch>
        </p:blipFill>
        <p:spPr>
          <a:xfrm>
            <a:off x="6306209" y="1291975"/>
            <a:ext cx="2667524" cy="2982617"/>
          </a:xfrm>
          <a:prstGeom prst="rect">
            <a:avLst/>
          </a:prstGeom>
        </p:spPr>
      </p:pic>
    </p:spTree>
    <p:extLst>
      <p:ext uri="{BB962C8B-B14F-4D97-AF65-F5344CB8AC3E}">
        <p14:creationId xmlns:p14="http://schemas.microsoft.com/office/powerpoint/2010/main" val="274844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Classifier</a:t>
            </a:r>
          </a:p>
        </p:txBody>
      </p:sp>
      <p:sp>
        <p:nvSpPr>
          <p:cNvPr id="3" name="Text Placeholder 2"/>
          <p:cNvSpPr>
            <a:spLocks noGrp="1"/>
          </p:cNvSpPr>
          <p:nvPr>
            <p:ph type="body" idx="1"/>
          </p:nvPr>
        </p:nvSpPr>
        <p:spPr/>
        <p:txBody>
          <a:bodyPr/>
          <a:lstStyle/>
          <a:p>
            <a:r>
              <a:rPr lang="en-IN" sz="1800" dirty="0"/>
              <a:t>Once the features are extracted decision tree algorithm is used to classify the data.</a:t>
            </a:r>
          </a:p>
          <a:p>
            <a:r>
              <a:rPr lang="en-US" sz="1800" dirty="0"/>
              <a:t>It is a Supervised Machine Learning where the data is continuously split according to a certain parameter.</a:t>
            </a:r>
          </a:p>
          <a:p>
            <a:r>
              <a:rPr lang="en-US" sz="1800" dirty="0"/>
              <a:t>Using the decision algorithm, we start at the tree root and split the data on the feature that results in the largest information gain (IG)</a:t>
            </a:r>
            <a:endParaRPr lang="en-IN"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6" name="Picture 5"/>
          <p:cNvPicPr>
            <a:picLocks noChangeAspect="1"/>
          </p:cNvPicPr>
          <p:nvPr/>
        </p:nvPicPr>
        <p:blipFill>
          <a:blip r:embed="rId2"/>
          <a:stretch>
            <a:fillRect/>
          </a:stretch>
        </p:blipFill>
        <p:spPr>
          <a:xfrm>
            <a:off x="6258625" y="3187147"/>
            <a:ext cx="2496309" cy="1823705"/>
          </a:xfrm>
          <a:prstGeom prst="rect">
            <a:avLst/>
          </a:prstGeom>
        </p:spPr>
      </p:pic>
    </p:spTree>
    <p:extLst>
      <p:ext uri="{BB962C8B-B14F-4D97-AF65-F5344CB8AC3E}">
        <p14:creationId xmlns:p14="http://schemas.microsoft.com/office/powerpoint/2010/main" val="2237631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530" y="394819"/>
            <a:ext cx="6025500" cy="857400"/>
          </a:xfrm>
        </p:spPr>
        <p:txBody>
          <a:bodyPr/>
          <a:lstStyle/>
          <a:p>
            <a:r>
              <a:rPr lang="en-IN" dirty="0"/>
              <a:t>COVID-19 FEATURE GRAPH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5" name="Picture 4"/>
          <p:cNvPicPr>
            <a:picLocks noChangeAspect="1"/>
          </p:cNvPicPr>
          <p:nvPr/>
        </p:nvPicPr>
        <p:blipFill>
          <a:blip r:embed="rId2"/>
          <a:stretch>
            <a:fillRect/>
          </a:stretch>
        </p:blipFill>
        <p:spPr>
          <a:xfrm>
            <a:off x="379377" y="1436814"/>
            <a:ext cx="3927579" cy="34033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992" y="1650314"/>
            <a:ext cx="4397153" cy="2976304"/>
          </a:xfrm>
          <a:prstGeom prst="rect">
            <a:avLst/>
          </a:prstGeom>
        </p:spPr>
      </p:pic>
    </p:spTree>
    <p:extLst>
      <p:ext uri="{BB962C8B-B14F-4D97-AF65-F5344CB8AC3E}">
        <p14:creationId xmlns:p14="http://schemas.microsoft.com/office/powerpoint/2010/main" val="1603064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599" y="200511"/>
            <a:ext cx="5796900" cy="1159800"/>
          </a:xfrm>
        </p:spPr>
        <p:txBody>
          <a:bodyPr/>
          <a:lstStyle/>
          <a:p>
            <a:pPr algn="ctr"/>
            <a:r>
              <a:rPr lang="en-IN" sz="5400" dirty="0"/>
              <a:t>RESULTS</a:t>
            </a:r>
          </a:p>
        </p:txBody>
      </p:sp>
      <p:pic>
        <p:nvPicPr>
          <p:cNvPr id="3" name="Picture 2"/>
          <p:cNvPicPr>
            <a:picLocks noChangeAspect="1"/>
          </p:cNvPicPr>
          <p:nvPr/>
        </p:nvPicPr>
        <p:blipFill>
          <a:blip r:embed="rId2"/>
          <a:stretch>
            <a:fillRect/>
          </a:stretch>
        </p:blipFill>
        <p:spPr>
          <a:xfrm>
            <a:off x="2007563" y="960783"/>
            <a:ext cx="5286973" cy="4116710"/>
          </a:xfrm>
          <a:prstGeom prst="rect">
            <a:avLst/>
          </a:prstGeom>
        </p:spPr>
      </p:pic>
    </p:spTree>
    <p:extLst>
      <p:ext uri="{BB962C8B-B14F-4D97-AF65-F5344CB8AC3E}">
        <p14:creationId xmlns:p14="http://schemas.microsoft.com/office/powerpoint/2010/main" val="3436989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idx="4294967295"/>
          </p:nvPr>
        </p:nvSpPr>
        <p:spPr>
          <a:xfrm>
            <a:off x="685800" y="2573950"/>
            <a:ext cx="5278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Results</a:t>
            </a:r>
            <a:endParaRPr sz="6000" dirty="0"/>
          </a:p>
        </p:txBody>
      </p:sp>
      <p:sp>
        <p:nvSpPr>
          <p:cNvPr id="95" name="Google Shape;95;p17"/>
          <p:cNvSpPr txBox="1">
            <a:spLocks noGrp="1"/>
          </p:cNvSpPr>
          <p:nvPr>
            <p:ph type="subTitle" idx="4294967295"/>
          </p:nvPr>
        </p:nvSpPr>
        <p:spPr>
          <a:xfrm>
            <a:off x="685800" y="3716352"/>
            <a:ext cx="5278800" cy="784800"/>
          </a:xfrm>
          <a:prstGeom prst="rect">
            <a:avLst/>
          </a:prstGeom>
        </p:spPr>
        <p:txBody>
          <a:bodyPr spcFirstLastPara="1" wrap="square" lIns="0" tIns="0" rIns="0" bIns="0" anchor="t" anchorCtr="0">
            <a:noAutofit/>
          </a:bodyPr>
          <a:lstStyle/>
          <a:p>
            <a:pPr marL="0" indent="0">
              <a:buNone/>
            </a:pPr>
            <a:r>
              <a:rPr lang="en-IN" dirty="0"/>
              <a:t>Accuracy = 95.84%</a:t>
            </a:r>
          </a:p>
          <a:p>
            <a:pPr marL="0" indent="0">
              <a:buNone/>
            </a:pPr>
            <a:r>
              <a:rPr lang="en-IN" dirty="0"/>
              <a:t>Precision = 95%</a:t>
            </a:r>
          </a:p>
          <a:p>
            <a:pPr marL="0" lvl="0" indent="0" algn="l" rtl="0">
              <a:spcBef>
                <a:spcPts val="600"/>
              </a:spcBef>
              <a:spcAft>
                <a:spcPts val="0"/>
              </a:spcAft>
              <a:buNone/>
            </a:pPr>
            <a:endParaRPr lang="en-IN" dirty="0"/>
          </a:p>
        </p:txBody>
      </p:sp>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grpSp>
        <p:nvGrpSpPr>
          <p:cNvPr id="17" name="Google Shape;528;p36"/>
          <p:cNvGrpSpPr/>
          <p:nvPr/>
        </p:nvGrpSpPr>
        <p:grpSpPr>
          <a:xfrm>
            <a:off x="685800" y="801757"/>
            <a:ext cx="1119809" cy="901147"/>
            <a:chOff x="3932350" y="3714775"/>
            <a:chExt cx="439650" cy="319075"/>
          </a:xfrm>
        </p:grpSpPr>
        <p:sp>
          <p:nvSpPr>
            <p:cNvPr id="18" name="Google Shape;529;p36"/>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0;p36"/>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1;p36"/>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2;p36"/>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3;p36"/>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2889983" y="1085579"/>
            <a:ext cx="651151" cy="617325"/>
          </a:xfrm>
          <a:prstGeom prst="rect">
            <a:avLst/>
          </a:prstGeom>
        </p:spPr>
      </p:pic>
      <p:pic>
        <p:nvPicPr>
          <p:cNvPr id="3" name="Picture 2"/>
          <p:cNvPicPr>
            <a:picLocks noChangeAspect="1"/>
          </p:cNvPicPr>
          <p:nvPr/>
        </p:nvPicPr>
        <p:blipFill>
          <a:blip r:embed="rId4"/>
          <a:stretch>
            <a:fillRect/>
          </a:stretch>
        </p:blipFill>
        <p:spPr>
          <a:xfrm>
            <a:off x="2134119" y="1147809"/>
            <a:ext cx="470401" cy="49353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CREDITS</a:t>
            </a:r>
            <a:endParaRPr dirty="0"/>
          </a:p>
        </p:txBody>
      </p:sp>
      <p:sp>
        <p:nvSpPr>
          <p:cNvPr id="315" name="Google Shape;315;p34"/>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457200" lvl="0" indent="-381000" algn="l" rtl="0">
              <a:lnSpc>
                <a:spcPct val="115000"/>
              </a:lnSpc>
              <a:spcBef>
                <a:spcPts val="600"/>
              </a:spcBef>
              <a:spcAft>
                <a:spcPts val="0"/>
              </a:spcAft>
              <a:buSzPts val="2400"/>
              <a:buChar char="▰"/>
            </a:pPr>
            <a:r>
              <a:rPr lang="en-IN" sz="2400" dirty="0"/>
              <a:t>Project Guide : Prof. Apurba Sarkar</a:t>
            </a:r>
            <a:endParaRPr sz="2400" dirty="0">
              <a:solidFill>
                <a:srgbClr val="7DFFB1"/>
              </a:solidFill>
            </a:endParaRPr>
          </a:p>
          <a:p>
            <a:pPr marL="457200" lvl="0" indent="-381000" algn="l" rtl="0">
              <a:lnSpc>
                <a:spcPct val="115000"/>
              </a:lnSpc>
              <a:spcBef>
                <a:spcPts val="0"/>
              </a:spcBef>
              <a:spcAft>
                <a:spcPts val="0"/>
              </a:spcAft>
              <a:buSzPts val="2400"/>
              <a:buChar char="▰"/>
            </a:pPr>
            <a:r>
              <a:rPr lang="en" dirty="0"/>
              <a:t>Reference materiel : Gudhi, Research Gate, Wikipedia, Analytics Insights, Scikit-TDA</a:t>
            </a:r>
          </a:p>
          <a:p>
            <a:pPr marL="457200" lvl="0" indent="-381000" algn="l" rtl="0">
              <a:lnSpc>
                <a:spcPct val="115000"/>
              </a:lnSpc>
              <a:spcBef>
                <a:spcPts val="0"/>
              </a:spcBef>
              <a:spcAft>
                <a:spcPts val="0"/>
              </a:spcAft>
              <a:buSzPts val="2400"/>
              <a:buChar char="▰"/>
            </a:pPr>
            <a:r>
              <a:rPr lang="en" dirty="0"/>
              <a:t>Team</a:t>
            </a:r>
            <a:r>
              <a:rPr lang="en" dirty="0">
                <a:solidFill>
                  <a:srgbClr val="7DFFB1"/>
                </a:solidFill>
              </a:rPr>
              <a:t> : </a:t>
            </a:r>
            <a:r>
              <a:rPr lang="en" dirty="0">
                <a:solidFill>
                  <a:schemeClr val="bg1"/>
                </a:solidFill>
              </a:rPr>
              <a:t>Shivaditya, Chandrapal, Kaushik, Ronak and Mohanee</a:t>
            </a:r>
          </a:p>
        </p:txBody>
      </p:sp>
      <p:sp>
        <p:nvSpPr>
          <p:cNvPr id="316" name="Google Shape;316;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1026" name="Picture 2" descr="Home | II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71" y="3777006"/>
            <a:ext cx="4523057" cy="10865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657225" y="3172125"/>
            <a:ext cx="4754100" cy="138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2400" dirty="0"/>
              <a:t>THANK YOU!</a:t>
            </a:r>
            <a:endParaRPr sz="2400" dirty="0"/>
          </a:p>
        </p:txBody>
      </p:sp>
      <p:sp>
        <p:nvSpPr>
          <p:cNvPr id="139" name="Google Shape;139;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of data</a:t>
            </a:r>
            <a:endParaRPr lang="en-IN" dirty="0"/>
          </a:p>
        </p:txBody>
      </p:sp>
      <p:sp>
        <p:nvSpPr>
          <p:cNvPr id="3" name="Text Placeholder 2"/>
          <p:cNvSpPr>
            <a:spLocks noGrp="1"/>
          </p:cNvSpPr>
          <p:nvPr>
            <p:ph type="body" idx="1"/>
          </p:nvPr>
        </p:nvSpPr>
        <p:spPr/>
        <p:txBody>
          <a:bodyPr/>
          <a:lstStyle/>
          <a:p>
            <a:r>
              <a:rPr lang="en-IN" dirty="0"/>
              <a:t>The shape of data often is associated with meaning.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1026" name="Picture 2" descr="https://lh4.googleusercontent.com/qBncCngfstX5QA2S4Z96O340Sjlw6-lJyJ192i_06HXb2KayQMhxlFdD-Nx5h4qlScijOyGDlVrGuXbt7tuK4WGdem5aPyaVNSPDHVDAiFchhy3KrEK0pmFZPNHtRg9AwFVs00g1gt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652" y="2463850"/>
            <a:ext cx="668655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39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Data Analysis</a:t>
            </a:r>
          </a:p>
        </p:txBody>
      </p:sp>
      <p:sp>
        <p:nvSpPr>
          <p:cNvPr id="3" name="Text Placeholder 2"/>
          <p:cNvSpPr>
            <a:spLocks noGrp="1"/>
          </p:cNvSpPr>
          <p:nvPr>
            <p:ph type="body" idx="1"/>
          </p:nvPr>
        </p:nvSpPr>
        <p:spPr/>
        <p:txBody>
          <a:bodyPr/>
          <a:lstStyle/>
          <a:p>
            <a:r>
              <a:rPr lang="en-IN" dirty="0"/>
              <a:t>TDA attempts to determine topological features of data</a:t>
            </a:r>
          </a:p>
          <a:p>
            <a:r>
              <a:rPr lang="en-US" dirty="0"/>
              <a:t>Topological Data Analysis is the </a:t>
            </a:r>
            <a:r>
              <a:rPr lang="en-US" b="1" dirty="0"/>
              <a:t>applications of</a:t>
            </a:r>
            <a:r>
              <a:rPr lang="en-US" dirty="0"/>
              <a:t> the tools of </a:t>
            </a:r>
            <a:r>
              <a:rPr lang="en-US" b="1" dirty="0"/>
              <a:t>topology to analyze datasets</a:t>
            </a:r>
            <a:r>
              <a:rPr lang="en-US" dirty="0"/>
              <a:t>.</a:t>
            </a:r>
          </a:p>
          <a:p>
            <a:r>
              <a:rPr lang="en-US" dirty="0"/>
              <a:t>It is used to </a:t>
            </a:r>
            <a:r>
              <a:rPr lang="en-US" b="1" dirty="0"/>
              <a:t>extract out the topological features </a:t>
            </a:r>
            <a:r>
              <a:rPr lang="en-US" dirty="0"/>
              <a:t>of the data using tools like persistent homology.</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Picture 4"/>
          <p:cNvPicPr>
            <a:picLocks noChangeAspect="1"/>
          </p:cNvPicPr>
          <p:nvPr/>
        </p:nvPicPr>
        <p:blipFill>
          <a:blip r:embed="rId2"/>
          <a:stretch>
            <a:fillRect/>
          </a:stretch>
        </p:blipFill>
        <p:spPr>
          <a:xfrm>
            <a:off x="6110715" y="3220198"/>
            <a:ext cx="2800335" cy="1494123"/>
          </a:xfrm>
          <a:prstGeom prst="rect">
            <a:avLst/>
          </a:prstGeom>
        </p:spPr>
      </p:pic>
    </p:spTree>
    <p:extLst>
      <p:ext uri="{BB962C8B-B14F-4D97-AF65-F5344CB8AC3E}">
        <p14:creationId xmlns:p14="http://schemas.microsoft.com/office/powerpoint/2010/main" val="2382482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Features</a:t>
            </a:r>
          </a:p>
        </p:txBody>
      </p:sp>
      <p:sp>
        <p:nvSpPr>
          <p:cNvPr id="3" name="Text Placeholder 2"/>
          <p:cNvSpPr>
            <a:spLocks noGrp="1"/>
          </p:cNvSpPr>
          <p:nvPr>
            <p:ph type="body" idx="1"/>
          </p:nvPr>
        </p:nvSpPr>
        <p:spPr/>
        <p:txBody>
          <a:bodyPr/>
          <a:lstStyle/>
          <a:p>
            <a:r>
              <a:rPr lang="en-IN" dirty="0"/>
              <a:t>Betti Numbers are used to quantify topological features</a:t>
            </a:r>
          </a:p>
          <a:p>
            <a:r>
              <a:rPr lang="en-US" sz="1800" dirty="0"/>
              <a:t>b0  Is the number of connected components</a:t>
            </a:r>
          </a:p>
          <a:p>
            <a:r>
              <a:rPr lang="en-US" sz="1800" dirty="0"/>
              <a:t>b1  Is the number of one-dimensional or “circular” holes</a:t>
            </a:r>
          </a:p>
          <a:p>
            <a:r>
              <a:rPr lang="en-US" sz="1800" dirty="0"/>
              <a:t>b2  Is the number of two-dimensional “voids” or “cavities”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p:cNvPicPr>
            <a:picLocks noChangeAspect="1"/>
          </p:cNvPicPr>
          <p:nvPr/>
        </p:nvPicPr>
        <p:blipFill>
          <a:blip r:embed="rId2"/>
          <a:stretch>
            <a:fillRect/>
          </a:stretch>
        </p:blipFill>
        <p:spPr>
          <a:xfrm>
            <a:off x="3918073" y="3359023"/>
            <a:ext cx="4836861" cy="1587628"/>
          </a:xfrm>
          <a:prstGeom prst="rect">
            <a:avLst/>
          </a:prstGeom>
        </p:spPr>
      </p:pic>
    </p:spTree>
    <p:extLst>
      <p:ext uri="{BB962C8B-B14F-4D97-AF65-F5344CB8AC3E}">
        <p14:creationId xmlns:p14="http://schemas.microsoft.com/office/powerpoint/2010/main" val="360899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791" y="461080"/>
            <a:ext cx="6025500" cy="857400"/>
          </a:xfrm>
        </p:spPr>
        <p:txBody>
          <a:bodyPr/>
          <a:lstStyle/>
          <a:p>
            <a:pPr algn="ctr"/>
            <a:r>
              <a:rPr lang="en-IN" dirty="0"/>
              <a:t>Filtration</a:t>
            </a:r>
          </a:p>
        </p:txBody>
      </p:sp>
      <p:sp>
        <p:nvSpPr>
          <p:cNvPr id="3" name="Text Placeholder 2"/>
          <p:cNvSpPr>
            <a:spLocks noGrp="1"/>
          </p:cNvSpPr>
          <p:nvPr>
            <p:ph type="body" idx="1"/>
          </p:nvPr>
        </p:nvSpPr>
        <p:spPr>
          <a:xfrm>
            <a:off x="1775791" y="1468505"/>
            <a:ext cx="6025500" cy="3148800"/>
          </a:xfrm>
        </p:spPr>
        <p:txBody>
          <a:bodyPr/>
          <a:lstStyle/>
          <a:p>
            <a:r>
              <a:rPr lang="en-IN" sz="1800" dirty="0"/>
              <a:t>Betti Numbers are calculated using Filtration based on the principles of persistent homology.</a:t>
            </a:r>
          </a:p>
          <a:p>
            <a:r>
              <a:rPr lang="en-IN" sz="1800" dirty="0"/>
              <a:t>Different filtration functions are used for various datasets.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p:cNvPicPr>
            <a:picLocks noChangeAspect="1"/>
          </p:cNvPicPr>
          <p:nvPr/>
        </p:nvPicPr>
        <p:blipFill>
          <a:blip r:embed="rId2"/>
          <a:stretch>
            <a:fillRect/>
          </a:stretch>
        </p:blipFill>
        <p:spPr>
          <a:xfrm>
            <a:off x="1067942" y="2781037"/>
            <a:ext cx="7441198" cy="2165614"/>
          </a:xfrm>
          <a:prstGeom prst="rect">
            <a:avLst/>
          </a:prstGeom>
        </p:spPr>
      </p:pic>
    </p:spTree>
    <p:extLst>
      <p:ext uri="{BB962C8B-B14F-4D97-AF65-F5344CB8AC3E}">
        <p14:creationId xmlns:p14="http://schemas.microsoft.com/office/powerpoint/2010/main" val="10957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Rips Filtration</a:t>
            </a:r>
          </a:p>
        </p:txBody>
      </p:sp>
      <p:sp>
        <p:nvSpPr>
          <p:cNvPr id="3" name="Text Placeholder 2"/>
          <p:cNvSpPr>
            <a:spLocks noGrp="1"/>
          </p:cNvSpPr>
          <p:nvPr>
            <p:ph type="body" idx="1"/>
          </p:nvPr>
        </p:nvSpPr>
        <p:spPr/>
        <p:txBody>
          <a:bodyPr/>
          <a:lstStyle/>
          <a:p>
            <a:r>
              <a:rPr lang="en-US" dirty="0"/>
              <a:t>The Vietoris-Rips filtration is a versatile tool in topological data analysis. </a:t>
            </a:r>
          </a:p>
          <a:p>
            <a:r>
              <a:rPr lang="en-US" dirty="0"/>
              <a:t>It is a sequence of simplicial complexes built on a metric space to add topological structure to data. Otherwise disconnected set of point</a:t>
            </a:r>
          </a:p>
          <a:p>
            <a:pPr marL="7620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3074" name="Picture 2" descr="https://lh3.googleusercontent.com/v4Z0zMn1TaSdb5qD6QlQsl4Jj_pytqC7iJ_WdZwkX_Oh4TNbBtJa_newn3927TLfKUMJo6wZvWwFHFRza5Wyfj6-O5OQWrP-T8MwIM14NJoxGoMzfAvgGn-TKFLsP4GA6K7z-2RGh6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729" y="3143775"/>
            <a:ext cx="2269205" cy="160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345325"/>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1226</TotalTime>
  <Words>1465</Words>
  <Application>Microsoft Office PowerPoint</Application>
  <PresentationFormat>On-screen Show (16:9)</PresentationFormat>
  <Paragraphs>205</Paragraphs>
  <Slides>45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DroidSerif-Regular</vt:lpstr>
      <vt:lpstr>Titillium Web</vt:lpstr>
      <vt:lpstr>Arial</vt:lpstr>
      <vt:lpstr>Wingdings</vt:lpstr>
      <vt:lpstr>Titillium Web Light</vt:lpstr>
      <vt:lpstr>Ninacor template</vt:lpstr>
      <vt:lpstr>Feature Extraction and Classification using Topological Data Analysis</vt:lpstr>
      <vt:lpstr>Team members</vt:lpstr>
      <vt:lpstr>PowerPoint Presentation</vt:lpstr>
      <vt:lpstr>Topology</vt:lpstr>
      <vt:lpstr>Shape of data</vt:lpstr>
      <vt:lpstr>Topological Data Analysis</vt:lpstr>
      <vt:lpstr>Topological Features</vt:lpstr>
      <vt:lpstr>Filtration</vt:lpstr>
      <vt:lpstr>Rips Filtration</vt:lpstr>
      <vt:lpstr>Rips Filtration</vt:lpstr>
      <vt:lpstr>Rips Filtration</vt:lpstr>
      <vt:lpstr>Rips Filtration</vt:lpstr>
      <vt:lpstr>Persistence of features</vt:lpstr>
      <vt:lpstr>Persistence of features</vt:lpstr>
      <vt:lpstr>Topological Approach for Protein Classification</vt:lpstr>
      <vt:lpstr>PowerPoint Presentation</vt:lpstr>
      <vt:lpstr>Biology</vt:lpstr>
      <vt:lpstr>Algorithm</vt:lpstr>
      <vt:lpstr>Topological Features</vt:lpstr>
      <vt:lpstr>Topological Features</vt:lpstr>
      <vt:lpstr>Feature Reduction  Important Features</vt:lpstr>
      <vt:lpstr>Results</vt:lpstr>
      <vt:lpstr>COVID-19 PNEUMONIA DETECTION USING TOPOLOGY</vt:lpstr>
      <vt:lpstr>INTRODUCTION</vt:lpstr>
      <vt:lpstr>NORMAL LUNG V/S COVID-19 LUNG</vt:lpstr>
      <vt:lpstr>CLASSIFICATION OF PNEUMONIA</vt:lpstr>
      <vt:lpstr>WHY USE TDA?</vt:lpstr>
      <vt:lpstr>TDA MODEL</vt:lpstr>
      <vt:lpstr>DATASET</vt:lpstr>
      <vt:lpstr>PIPELINE</vt:lpstr>
      <vt:lpstr>SEGMENTATION</vt:lpstr>
      <vt:lpstr>Rips Filtration</vt:lpstr>
      <vt:lpstr>Distance to Measure Filtration</vt:lpstr>
      <vt:lpstr>DTM Filtration</vt:lpstr>
      <vt:lpstr>DTM </vt:lpstr>
      <vt:lpstr>α Filtration</vt:lpstr>
      <vt:lpstr>WORKING</vt:lpstr>
      <vt:lpstr>α Filtration</vt:lpstr>
      <vt:lpstr>Features Extracted</vt:lpstr>
      <vt:lpstr>Decision Tree Classifier</vt:lpstr>
      <vt:lpstr>COVID-19 FEATURE GRAPH </vt:lpstr>
      <vt:lpstr>RESULTS</vt:lpstr>
      <vt:lpstr>Results</vt:lpstr>
      <vt:lpstr>CREDITS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TOPOLOGICAL DATA ANALYSIS</dc:title>
  <dc:creator>Shivaditya Meduri</dc:creator>
  <cp:lastModifiedBy>Tonima Saha</cp:lastModifiedBy>
  <cp:revision>45</cp:revision>
  <dcterms:modified xsi:type="dcterms:W3CDTF">2020-06-23T20:17:08Z</dcterms:modified>
</cp:coreProperties>
</file>